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9" r:id="rId3"/>
    <p:sldId id="257" r:id="rId4"/>
    <p:sldId id="262" r:id="rId5"/>
    <p:sldId id="263" r:id="rId6"/>
    <p:sldId id="258" r:id="rId7"/>
    <p:sldId id="264" r:id="rId8"/>
    <p:sldId id="265" r:id="rId9"/>
    <p:sldId id="267" r:id="rId10"/>
    <p:sldId id="268" r:id="rId11"/>
    <p:sldId id="266" r:id="rId12"/>
    <p:sldId id="269" r:id="rId13"/>
    <p:sldId id="278" r:id="rId14"/>
    <p:sldId id="279" r:id="rId15"/>
    <p:sldId id="271" r:id="rId16"/>
    <p:sldId id="272" r:id="rId17"/>
    <p:sldId id="273" r:id="rId18"/>
    <p:sldId id="274" r:id="rId19"/>
    <p:sldId id="276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1.8</c:v>
                </c:pt>
                <c:pt idx="1">
                  <c:v>1.2</c:v>
                </c:pt>
                <c:pt idx="2">
                  <c:v>1.8</c:v>
                </c:pt>
                <c:pt idx="3">
                  <c:v>1.6</c:v>
                </c:pt>
                <c:pt idx="4">
                  <c:v>1.1000000000000001</c:v>
                </c:pt>
                <c:pt idx="5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1234688"/>
        <c:axId val="51236224"/>
        <c:axId val="47811648"/>
      </c:bar3DChart>
      <c:catAx>
        <c:axId val="5123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51236224"/>
        <c:crosses val="autoZero"/>
        <c:auto val="1"/>
        <c:lblAlgn val="ctr"/>
        <c:lblOffset val="100"/>
        <c:noMultiLvlLbl val="0"/>
      </c:catAx>
      <c:valAx>
        <c:axId val="5123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34688"/>
        <c:crosses val="autoZero"/>
        <c:crossBetween val="between"/>
      </c:valAx>
      <c:serAx>
        <c:axId val="4781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512362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A44B-FCA1-4E41-830B-02D00B9251E8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24BE-024F-47EA-8222-EDC38D9230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3C61F-46A4-4DB7-BF65-77043DBD76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«Управляй</a:t>
            </a:r>
            <a:r>
              <a:rPr lang="ru-RU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повторяй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ребенок управляет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Маботом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повторяет за логопедом заданные слоги,  слова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чистоговорки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Особенно необходим данный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 (действие и речь ) для детей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гиперактивностью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т.к. им скучна, неинтересна однотонная работа. Они готовы говорить, двигаться и слушать одновременно. Заторможенным же детям наоборот, необходимо научиться этой способности.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3C61F-46A4-4DB7-BF65-77043DBD764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Августовское совещание работников системы образования</a:t>
            </a:r>
            <a:endParaRPr lang="ru-RU" b="1" i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Секция старших воспитателей ДОУ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Выступление старшего воспитателя МДОУ «Детский сад № 2 </a:t>
            </a:r>
            <a:r>
              <a:rPr lang="ru-RU" b="1" dirty="0" err="1" smtClean="0">
                <a:solidFill>
                  <a:srgbClr val="FF0000"/>
                </a:solidFill>
              </a:rPr>
              <a:t>р.п</a:t>
            </a:r>
            <a:r>
              <a:rPr lang="ru-RU" b="1" dirty="0" smtClean="0">
                <a:solidFill>
                  <a:srgbClr val="FF0000"/>
                </a:solidFill>
              </a:rPr>
              <a:t>. Семибратово»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Будник</a:t>
            </a:r>
            <a:r>
              <a:rPr lang="ru-RU" b="1" dirty="0" smtClean="0">
                <a:solidFill>
                  <a:srgbClr val="FF0000"/>
                </a:solidFill>
              </a:rPr>
              <a:t> Ирины Александровны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" y="548680"/>
            <a:ext cx="82296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Стратегии конструирования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218" name="Picture 2" descr="C:\Users\Acer\Desktop\МАБОТ\ЗАНЯТИЯ РОБОТЫ САДИК\фото робот\IMG-2022042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3" y="2276178"/>
            <a:ext cx="4218368" cy="31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\Desktop\МАБОТ\ЗАНЯТИЯ РОБОТЫ САДИК\фото робот\IMG_20220425_1031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7" b="8486"/>
          <a:stretch/>
        </p:blipFill>
        <p:spPr bwMode="auto">
          <a:xfrm>
            <a:off x="5169144" y="2327565"/>
            <a:ext cx="3528392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Занятия с детьми с ОВЗ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" name="Picture 3" descr="C:\Users\Acer\Desktop\IMG-20220421-WA0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881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ллюстрация Трюша с друзьями в стиле game dev, детский, компьютерная график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86058"/>
            <a:ext cx="3976691" cy="34864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9144000" cy="500062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282" y="785813"/>
            <a:ext cx="8643998" cy="5929336"/>
          </a:xfrm>
        </p:spPr>
        <p:txBody>
          <a:bodyPr>
            <a:normAutofit fontScale="25000" lnSpcReduction="20000"/>
          </a:bodyPr>
          <a:lstStyle/>
          <a:p>
            <a:endParaRPr lang="ru-RU" sz="114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166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«Использование модульного робота </a:t>
            </a:r>
            <a:r>
              <a:rPr lang="en-US" sz="16600" b="1" i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Mabot</a:t>
            </a:r>
            <a:r>
              <a:rPr lang="en-US" sz="166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166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166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работе учителя-логопеда ДОО»</a:t>
            </a:r>
          </a:p>
          <a:p>
            <a:endParaRPr lang="ru-RU" sz="54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54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54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9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 algn="r">
              <a:buNone/>
            </a:pPr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Кукушкина Ю.Н.</a:t>
            </a: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797050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«Управляй и повторяй»</a:t>
            </a:r>
            <a:r>
              <a:rPr lang="ru-RU" sz="49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развитие слухового внимания,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памяти и многозадачности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Артикул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000496" y="2143116"/>
            <a:ext cx="4429156" cy="4446177"/>
          </a:xfrm>
          <a:prstGeom prst="rect">
            <a:avLst/>
          </a:prstGeom>
          <a:noFill/>
        </p:spPr>
      </p:pic>
      <p:pic>
        <p:nvPicPr>
          <p:cNvPr id="27651" name="Picture 3" descr="C:\Users\user\Desktop\mabot\2.-Балансирующий-робот-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4129071"/>
            <a:ext cx="2786082" cy="272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1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Анимированные GIF изображения радуги."/>
          <p:cNvPicPr>
            <a:picLocks noChangeAspect="1" noChangeArrowheads="1" noCrop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-55813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Будь внимательным, смотри,     </a:t>
            </a:r>
            <a:b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          без «осечек»  назови</a:t>
            </a:r>
            <a:b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Цель: развитие слухового внимания, памяти, восприятия цвета.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Автоматизация звуков. </a:t>
            </a:r>
            <a:endParaRPr lang="ru-RU" sz="2800" dirty="0"/>
          </a:p>
        </p:txBody>
      </p:sp>
      <p:pic>
        <p:nvPicPr>
          <p:cNvPr id="5" name="Picture 1" descr="C:\Users\user\Desktop\mabot\8.3-Лазерная-пушка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3270" y="3373187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1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  <a:cs typeface="Times New Roman"/>
              </a:rPr>
              <a:t>Мониторинг результативности и эффективности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337205"/>
              </p:ext>
            </p:extLst>
          </p:nvPr>
        </p:nvGraphicFramePr>
        <p:xfrm>
          <a:off x="395535" y="1556792"/>
          <a:ext cx="8568953" cy="3240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83"/>
                <a:gridCol w="488422"/>
                <a:gridCol w="892126"/>
                <a:gridCol w="620042"/>
                <a:gridCol w="671735"/>
                <a:gridCol w="566300"/>
                <a:gridCol w="610686"/>
                <a:gridCol w="660428"/>
                <a:gridCol w="665786"/>
                <a:gridCol w="604564"/>
                <a:gridCol w="531863"/>
                <a:gridCol w="508905"/>
                <a:gridCol w="531863"/>
                <a:gridCol w="768550"/>
              </a:tblGrid>
              <a:tr h="2333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 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 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Умение правильно конструировать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 инструкции педагога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Умение правильно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конструир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овать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схеме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Умение правильно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конструиров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ать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 образцу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Умение правильно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конструиров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ать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 замыслу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Умение детей программировать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Умение детей составлять и выполнять задания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Н.г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437112"/>
            <a:ext cx="81369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Уровень требований, предъявляемых к занимающемуся по каждому из параметров, зависит от степени мастерства. 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Высшее мастерство - 3 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Достаточное мастерство - 2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Недостаточное мастерство - 1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4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Результаты 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27019"/>
              </p:ext>
            </p:extLst>
          </p:nvPr>
        </p:nvGraphicFramePr>
        <p:xfrm>
          <a:off x="251520" y="1052736"/>
          <a:ext cx="864096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62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Риски 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Неготовность  педагогов включиться в организацию и обеспечение деятельности  на достойном профессиональном уровне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.</a:t>
            </a:r>
          </a:p>
          <a:p>
            <a:pPr algn="ctr"/>
            <a:r>
              <a:rPr lang="ru-RU" dirty="0">
                <a:latin typeface="Comic Sans MS" pitchFamily="66" charset="0"/>
              </a:rPr>
              <a:t>Рост перегрузки воспитанников,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6996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Перспектива 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Активизация </a:t>
            </a:r>
            <a:r>
              <a:rPr lang="ru-RU" dirty="0">
                <a:latin typeface="Comic Sans MS" pitchFamily="66" charset="0"/>
              </a:rPr>
              <a:t>деятельности родителей по проблеме через активные формы </a:t>
            </a:r>
            <a:r>
              <a:rPr lang="ru-RU" dirty="0" smtClean="0">
                <a:latin typeface="Comic Sans MS" pitchFamily="66" charset="0"/>
              </a:rPr>
              <a:t>взаимодействия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>
                <a:latin typeface="Comic Sans MS" pitchFamily="66" charset="0"/>
              </a:rPr>
              <a:t>Поиск потенциальных партнеров проекта, налаживание сетевого взаимодействия в направлении технического творчества </a:t>
            </a:r>
            <a:r>
              <a:rPr lang="ru-RU" dirty="0" smtClean="0">
                <a:latin typeface="Comic Sans MS" pitchFamily="66" charset="0"/>
              </a:rPr>
              <a:t>воспитанников </a:t>
            </a:r>
            <a:r>
              <a:rPr lang="ru-RU" dirty="0">
                <a:latin typeface="Comic Sans MS" pitchFamily="66" charset="0"/>
              </a:rPr>
              <a:t>и совместные творческие проекты.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7.depositphotos.com/1298561/786/v/950/depositphotos_7863253-stock-illustration-cartoon-robot-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131" y="-6571"/>
            <a:ext cx="9744075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7"/>
            <a:ext cx="5400600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Comic Sans MS" pitchFamily="66" charset="0"/>
              </a:rPr>
              <a:t>Новые технологии  для нового поколения- образовательная робототехника в ДОУ</a:t>
            </a:r>
            <a:endParaRPr lang="ru-RU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29166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52028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Образовательная робототехника является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базой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освоения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профессии будущего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!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Объект 4" descr="https://dou9.caduk.ru/images/p526_906256-min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20" y="3068638"/>
            <a:ext cx="5857960" cy="305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1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mic Sans MS" pitchFamily="66" charset="0"/>
              </a:rPr>
              <a:t>Что такое образовательная робототехника?</a:t>
            </a:r>
            <a:endParaRPr lang="ru-RU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12879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>
                <a:latin typeface="Comic Sans MS" pitchFamily="66" charset="0"/>
              </a:rPr>
              <a:t>это</a:t>
            </a:r>
            <a:r>
              <a:rPr lang="ru-RU" dirty="0">
                <a:latin typeface="Comic Sans MS" pitchFamily="66" charset="0"/>
              </a:rPr>
              <a:t> направление, в котором осуществляется современный подход к внедрению элементов технического творчества в </a:t>
            </a:r>
            <a:r>
              <a:rPr lang="ru-RU" dirty="0" smtClean="0">
                <a:latin typeface="Comic Sans MS" pitchFamily="66" charset="0"/>
              </a:rPr>
              <a:t>образовательный процесс </a:t>
            </a:r>
            <a:r>
              <a:rPr lang="ru-RU" dirty="0">
                <a:latin typeface="Comic Sans MS" pitchFamily="66" charset="0"/>
              </a:rPr>
              <a:t>через объединение конструирования и программирования.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Интеграция </a:t>
            </a:r>
            <a:r>
              <a:rPr lang="ru-RU" dirty="0">
                <a:latin typeface="Comic Sans MS" pitchFamily="66" charset="0"/>
              </a:rPr>
              <a:t>информатики, математики, физики, черчения мотивирует учащихся на изучение точных наук, обеспечивает их раннюю профориентацию</a:t>
            </a:r>
          </a:p>
        </p:txBody>
      </p:sp>
    </p:spTree>
    <p:extLst>
      <p:ext uri="{BB962C8B-B14F-4D97-AF65-F5344CB8AC3E}">
        <p14:creationId xmlns:p14="http://schemas.microsoft.com/office/powerpoint/2010/main" val="750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14" y="1600200"/>
            <a:ext cx="67935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Актуальность:</a:t>
            </a:r>
            <a:endParaRPr lang="ru-RU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3551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• является великолепным средством для интеллектуального  </a:t>
            </a:r>
            <a:r>
              <a:rPr lang="ru-RU" dirty="0" smtClean="0">
                <a:latin typeface="Comic Sans MS" pitchFamily="66" charset="0"/>
              </a:rPr>
              <a:t>               развития дошкольников;</a:t>
            </a:r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• позволяет </a:t>
            </a:r>
            <a:r>
              <a:rPr lang="ru-RU" dirty="0" smtClean="0">
                <a:latin typeface="Comic Sans MS" pitchFamily="66" charset="0"/>
              </a:rPr>
              <a:t>педагогу сочетать</a:t>
            </a:r>
            <a:r>
              <a:rPr lang="ru-RU" dirty="0">
                <a:latin typeface="Comic Sans MS" pitchFamily="66" charset="0"/>
              </a:rPr>
              <a:t> образование, воспитание и развитие дошкольников в режиме </a:t>
            </a:r>
            <a:r>
              <a:rPr lang="ru-RU" dirty="0" smtClean="0">
                <a:latin typeface="Comic Sans MS" pitchFamily="66" charset="0"/>
              </a:rPr>
              <a:t>игры;</a:t>
            </a:r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• позволяет воспитаннику проявлять инициативность и самостоятельность в разных видах деятельности – игре, общении, конструировании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Образовательный конструктор </a:t>
            </a:r>
            <a:r>
              <a:rPr lang="ru-RU" sz="3200" b="1" dirty="0" err="1">
                <a:solidFill>
                  <a:prstClr val="black"/>
                </a:solidFill>
                <a:latin typeface="Comic Sans MS" pitchFamily="66" charset="0"/>
              </a:rPr>
              <a:t>Mabot</a:t>
            </a:r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Comic Sans MS" pitchFamily="66" charset="0"/>
              </a:rPr>
              <a:t>Kids</a:t>
            </a:r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b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(набор для дошкольного образования)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873"/>
            <a:ext cx="8229600" cy="407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Цель занятий 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знакомство детей с роботами, научить собирать робота по схеме и управлять им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Acer\Desktop\роботы картинки\1.-Базовый-робот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52" y="2708921"/>
            <a:ext cx="2850388" cy="268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cer\Desktop\роботы картинки\8.3-Лазерная-пушка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56387"/>
            <a:ext cx="2448272" cy="2565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5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cer\Desktop\МАБОТ\ЗАНЯТИЯ РОБОТЫ САДИК\фото робот\IMG-20211203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71595" cy="29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Организация занятий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Acer\Desktop\МАБОТ\ЗАНЯТИЯ РОБОТЫ САДИК\фото робот\IMG-20211203-WA002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181302" cy="3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069214_52-phonoteka_org-p-fon-dlya-prezentatsii-roboti-5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-111624"/>
            <a:ext cx="9144000" cy="6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Учебно-методическое пособие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03" y="1600200"/>
            <a:ext cx="57661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312</Words>
  <Application>Microsoft Office PowerPoint</Application>
  <PresentationFormat>Экран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Августовское совещание работников системы образования</vt:lpstr>
      <vt:lpstr>Презентация PowerPoint</vt:lpstr>
      <vt:lpstr>Что такое образовательная робототехника?</vt:lpstr>
      <vt:lpstr>Презентация PowerPoint</vt:lpstr>
      <vt:lpstr>Актуальность:</vt:lpstr>
      <vt:lpstr>Образовательный конструктор Mabot Kids  (набор для дошкольного образования)</vt:lpstr>
      <vt:lpstr>Цель занятий </vt:lpstr>
      <vt:lpstr>Организация занятий</vt:lpstr>
      <vt:lpstr>Учебно-методическое пособие </vt:lpstr>
      <vt:lpstr>Презентация PowerPoint</vt:lpstr>
      <vt:lpstr>Стратегии конструирования</vt:lpstr>
      <vt:lpstr>Занятия с детьми с ОВЗ</vt:lpstr>
      <vt:lpstr>Презентация PowerPoint</vt:lpstr>
      <vt:lpstr> «Управляй и повторяй» Цель: развитие слухового внимания,     памяти и многозадачности </vt:lpstr>
      <vt:lpstr>Презентация PowerPoint</vt:lpstr>
      <vt:lpstr> Мониторинг результативности и эффективности</vt:lpstr>
      <vt:lpstr>Результаты </vt:lpstr>
      <vt:lpstr>Риски </vt:lpstr>
      <vt:lpstr>Перспектива </vt:lpstr>
      <vt:lpstr>Образовательная робототехника является базой для освоения  профессии будущего!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33</cp:revision>
  <dcterms:created xsi:type="dcterms:W3CDTF">2022-08-09T07:04:46Z</dcterms:created>
  <dcterms:modified xsi:type="dcterms:W3CDTF">2022-08-23T05:12:23Z</dcterms:modified>
</cp:coreProperties>
</file>