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7" r:id="rId4"/>
    <p:sldId id="259" r:id="rId5"/>
    <p:sldId id="261" r:id="rId6"/>
    <p:sldId id="257" r:id="rId7"/>
    <p:sldId id="268" r:id="rId8"/>
    <p:sldId id="263" r:id="rId9"/>
    <p:sldId id="264" r:id="rId10"/>
    <p:sldId id="265" r:id="rId11"/>
    <p:sldId id="260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6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skazochka.online/chitat-skazki/terapevticheskie/dlya-detej-kotoryx-obizhayut.html" TargetMode="External"/><Relationship Id="rId13" Type="http://schemas.openxmlformats.org/officeDocument/2006/relationships/hyperlink" Target="https://vk.com/prostoovazhnomru" TargetMode="External"/><Relationship Id="rId3" Type="http://schemas.openxmlformats.org/officeDocument/2006/relationships/hyperlink" Target="https://ds2sem-ros.edu.yar.ru/2024/metodicheskie_rekomendatsii_po_predotvrashcheniyu_bullinga.pdf" TargetMode="External"/><Relationship Id="rId7" Type="http://schemas.openxmlformats.org/officeDocument/2006/relationships/hyperlink" Target="https://kartaslov.ru/&#1082;&#1085;&#1080;&#1075;&#1080;/&#1058;&#1072;&#1090;&#1100;&#1103;&#1085;&#1072;_&#1050;&#1091;&#1088;&#1080;&#1083;&#1077;&#1085;&#1082;&#1086;&#1074;&#1072;_&#1056;&#1099;&#1078;&#1080;&#1081;_&#1083;&#1080;&#1089;&#1077;&#1085;&#1086;&#1082;_&#1057;&#1082;&#1072;&#1079;&#1082;&#1086;&#1090;&#1077;&#1088;&#1072;&#1087;&#1080;&#1103;_&#1085;&#1072;_&#1082;&#1072;&#1078;&#1076;&#1099;&#1081;_&#1076;&#1077;&#1085;&#1100;_&#1062;&#1080;&#1082;&#1083;_&#1080;&#1079;_19/7" TargetMode="External"/><Relationship Id="rId12" Type="http://schemas.openxmlformats.org/officeDocument/2006/relationships/hyperlink" Target="https://youtu.be/4cJ7YT6Zhis" TargetMode="External"/><Relationship Id="rId2" Type="http://schemas.openxmlformats.org/officeDocument/2006/relationships/hyperlink" Target="https://ds2sem-ros.edu.yar.ru/2024/travli_net_lyudmila_petranovskaya_bulling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mom.me/skazka-o-devochke-kotoraya-pomogla-svoemu-obidchiku-stat-dobrym/" TargetMode="External"/><Relationship Id="rId11" Type="http://schemas.openxmlformats.org/officeDocument/2006/relationships/hyperlink" Target="https://yandex.ru/video/preview/818145106910646834" TargetMode="External"/><Relationship Id="rId5" Type="http://schemas.openxmlformats.org/officeDocument/2006/relationships/hyperlink" Target="https://ds2sem-ros.edu.yar.ru/2024/buklet_dlya_roditeley_po_profilaktike_bullinga_1.pptx" TargetMode="External"/><Relationship Id="rId15" Type="http://schemas.microsoft.com/office/2007/relationships/hdphoto" Target="../media/hdphoto4.wdp"/><Relationship Id="rId10" Type="http://schemas.openxmlformats.org/officeDocument/2006/relationships/hyperlink" Target="https://youtu.be/egwCCe_ZIgI" TargetMode="External"/><Relationship Id="rId4" Type="http://schemas.openxmlformats.org/officeDocument/2006/relationships/hyperlink" Target="https://ds2sem-ros.edu.yar.ru/2024/rukovodstvo_dlya_roditeley_pro_bulling.pdf" TargetMode="External"/><Relationship Id="rId9" Type="http://schemas.openxmlformats.org/officeDocument/2006/relationships/hyperlink" Target="https://vk.com/wall-213498004_1096" TargetMode="External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516" y="1412776"/>
            <a:ext cx="8712968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5600" b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БУЛЛИНГ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–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ЭТО НЕ ТОЛЬКО ПРО ШКОЛУ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99256" y="3501008"/>
            <a:ext cx="4144744" cy="1327264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КОНСУЛЬТАЦИЯ 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ДЛЯ ПЕДАГОГОВ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</a:t>
            </a:r>
          </a:p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«Детский сад №2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Семибратово»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71078" y="6077762"/>
            <a:ext cx="41747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20000"/>
              </a:spcBef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pPr lvl="0" algn="r">
              <a:spcBef>
                <a:spcPct val="20000"/>
              </a:spcBef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педагог-психолог Сидорова Е.Ю.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4984"/>
            <a:ext cx="4863574" cy="344296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94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18" t="10254" r="35665" b="15596"/>
          <a:stretch/>
        </p:blipFill>
        <p:spPr bwMode="auto">
          <a:xfrm>
            <a:off x="323527" y="764704"/>
            <a:ext cx="2066481" cy="5833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8371" y="508544"/>
            <a:ext cx="647607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САМОЕ ГЛАВНОЕ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– 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необходимо донести до ребёнка, 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что если ситуация становится напряжённой и некомфортной, выходит из-под контроля, 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нужно сразу же рассказать взрослому, независимо от того, где находится ребёнок, в школе или в детском саду!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89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63C284D-7C5A-09D6-5F9F-928B672A356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60648"/>
            <a:ext cx="7756679" cy="46432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19327" y="5157192"/>
            <a:ext cx="649303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«ПРОСТО О ВАЖНОМ»</a:t>
            </a:r>
          </a:p>
          <a:p>
            <a:pPr algn="ctr"/>
            <a:r>
              <a:rPr lang="ru-RU" sz="3000" b="1" dirty="0" smtClean="0">
                <a:solidFill>
                  <a:srgbClr val="C00000"/>
                </a:solidFill>
                <a:latin typeface="Comic Sans MS" pitchFamily="66" charset="0"/>
              </a:rPr>
              <a:t>Автор: Наталья </a:t>
            </a:r>
            <a:r>
              <a:rPr lang="ru-RU" sz="3000" b="1" dirty="0" err="1" smtClean="0">
                <a:solidFill>
                  <a:srgbClr val="C00000"/>
                </a:solidFill>
                <a:latin typeface="Comic Sans MS" pitchFamily="66" charset="0"/>
              </a:rPr>
              <a:t>Ремиш</a:t>
            </a:r>
            <a:endParaRPr lang="ru-RU" sz="3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91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508" y="696179"/>
            <a:ext cx="8784976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2"/>
              </a:rPr>
              <a:t>ds2sem-ros.edu.yar.ru/2024/travli_net_lyudmila_petranovskaya_bulling.pdf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  <a:hlinkClick r:id="rId3"/>
              </a:rPr>
              <a:t>https://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3"/>
              </a:rPr>
              <a:t>ds2sem-ros.edu.yar.ru/2024/metodicheskie_rekomendatsii_po_predotvrashcheniyu_bullinga.pdf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  <a:hlinkClick r:id="rId4"/>
              </a:rPr>
              <a:t>https://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ds2sem-ros.edu.yar.ru/2024/rukovodstvo_dlya_roditeley_pro_bulling.pdf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  <a:hlinkClick r:id="rId5"/>
              </a:rPr>
              <a:t>https://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5"/>
              </a:rPr>
              <a:t>ds2sem-ros.edu.yar.ru/2024/buklet_dlya_roditeley_po_profilaktike_bullinga_1.pptx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hlinkClick r:id="rId6"/>
              </a:rPr>
              <a:t>://imom.me/skazka-o-devochke-kotoraya-pomogla-svoemu-obidchiku-stat-dobrym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6"/>
              </a:rPr>
              <a:t>/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https://kartaslov.ru/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7"/>
              </a:rPr>
              <a:t>книги/Татьяна_Куриленкова_Рыжий_лисенок_Сказкотерапия_на_каждый_день_Цикл_из_19/7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  <a:hlinkClick r:id="rId8"/>
              </a:rPr>
              <a:t>https://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8"/>
              </a:rPr>
              <a:t>skazochka.online/chitat-skazki/terapevticheskie/dlya-detej-kotoryx-obizhayut.html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  <a:hlinkClick r:id="rId9"/>
              </a:rPr>
              <a:t>https://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9"/>
              </a:rPr>
              <a:t>vk.com/wall-213498004_1096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https://youtu.be/egwCCe_ZIgI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https://yandex.ru/video/preview/818145106910646834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latin typeface="Times New Roman" pitchFamily="18" charset="0"/>
              <a:cs typeface="Times New Roman" pitchFamily="18" charset="0"/>
              <a:hlinkClick r:id="rId12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https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hlinkClick r:id="rId12"/>
              </a:rPr>
              <a:t>://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12"/>
              </a:rPr>
              <a:t>youtu.be/4cJ7YT6Zhis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https://vk.com/prostoovazhnomru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2" descr="Вместе против буллинга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498" y="3756283"/>
            <a:ext cx="2915807" cy="288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116632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ПОЛЕЗНЫЕ ССЫЛКИ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81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938348B-8AAB-83E6-061E-04919CD753DF}"/>
              </a:ext>
            </a:extLst>
          </p:cNvPr>
          <p:cNvSpPr txBox="1"/>
          <p:nvPr/>
        </p:nvSpPr>
        <p:spPr>
          <a:xfrm>
            <a:off x="0" y="25601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БУЛЛИНГ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–</a:t>
            </a:r>
            <a:br>
              <a:rPr lang="ru-RU" sz="3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длительный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целенаправленный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процесс психологического или физического притеснения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одного человека другим человеком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(травля, оскорбление, унижение).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1" y="2549785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Как может проявляться </a:t>
            </a:r>
            <a:r>
              <a:rPr lang="ru-RU" sz="28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буллинг</a:t>
            </a:r>
            <a:r>
              <a:rPr lang="ru-RU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среди детей дошкольного возраста?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" y="3512432"/>
            <a:ext cx="9143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Дразнилки и обзывалки (словесная агрессия)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Бьют, толкают, отбирают игрушки (физическая агрессия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854260" y="5714642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СИСТЕМАТИЧЕСКИ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 ОТНОШЕНИИ ОДНОГО И ТОГО ЖЕ РЕБЁНКА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17" t="10254" r="38348" b="15596"/>
          <a:stretch/>
        </p:blipFill>
        <p:spPr bwMode="auto">
          <a:xfrm>
            <a:off x="215516" y="5301208"/>
            <a:ext cx="617040" cy="15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75B2C7A-1D91-3845-FB52-1D5DCDDF781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24144" y="4750675"/>
            <a:ext cx="558687" cy="106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6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9934312-2117-9297-5E5E-2A7BDAF7B79A}"/>
              </a:ext>
            </a:extLst>
          </p:cNvPr>
          <p:cNvSpPr txBox="1"/>
          <p:nvPr/>
        </p:nvSpPr>
        <p:spPr>
          <a:xfrm>
            <a:off x="3416656" y="292387"/>
            <a:ext cx="2223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ОТЛИЧИЯ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27FD80AB-E4F1-BA18-FB26-6BB5070287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951072"/>
              </p:ext>
            </p:extLst>
          </p:nvPr>
        </p:nvGraphicFramePr>
        <p:xfrm>
          <a:off x="288967" y="1268760"/>
          <a:ext cx="8603512" cy="345638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301756">
                  <a:extLst>
                    <a:ext uri="{9D8B030D-6E8A-4147-A177-3AD203B41FA5}">
                      <a16:colId xmlns:a16="http://schemas.microsoft.com/office/drawing/2014/main" xmlns="" val="4282644484"/>
                    </a:ext>
                  </a:extLst>
                </a:gridCol>
                <a:gridCol w="4301756">
                  <a:extLst>
                    <a:ext uri="{9D8B030D-6E8A-4147-A177-3AD203B41FA5}">
                      <a16:colId xmlns:a16="http://schemas.microsoft.com/office/drawing/2014/main" xmlns="" val="3418034410"/>
                    </a:ext>
                  </a:extLst>
                </a:gridCol>
              </a:tblGrid>
              <a:tr h="650614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ДЕТСКИЙ САД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ШКОЛА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4534583"/>
                  </a:ext>
                </a:extLst>
              </a:tr>
              <a:tr h="609950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Отдельные дети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Группа детей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39793242"/>
                  </a:ext>
                </a:extLst>
              </a:tr>
              <a:tr h="1097910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Нет предварительного обдумывания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Планируют свои действия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2730709"/>
                  </a:ext>
                </a:extLst>
              </a:tr>
              <a:tr h="1097910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Нет полного осознания последствий притеснения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Осознают цель преследования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0384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515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953474B-47FB-07B9-A18A-80C5831EECDD}"/>
              </a:ext>
            </a:extLst>
          </p:cNvPr>
          <p:cNvSpPr txBox="1"/>
          <p:nvPr/>
        </p:nvSpPr>
        <p:spPr>
          <a:xfrm>
            <a:off x="1043608" y="18823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Причины для запуска </a:t>
            </a:r>
            <a:r>
              <a:rPr lang="ru-RU" sz="28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буллинга</a:t>
            </a:r>
            <a:r>
              <a:rPr lang="ru-RU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DC9F6A3-FA92-C582-4CAA-B1195CE73942}"/>
              </a:ext>
            </a:extLst>
          </p:cNvPr>
          <p:cNvSpPr txBox="1"/>
          <p:nvPr/>
        </p:nvSpPr>
        <p:spPr>
          <a:xfrm>
            <a:off x="323528" y="588570"/>
            <a:ext cx="837440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Появление в группе ребёнка агрессора;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Конфликтные ситуации между двумя детьми;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Отличия во внешности, манере речи и поведения;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Наличие функциональных недостатков;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Этнокультурные особенности.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A9C0F4D-F7E0-1A8C-5143-6A75A2685828}"/>
              </a:ext>
            </a:extLst>
          </p:cNvPr>
          <p:cNvSpPr txBox="1"/>
          <p:nvPr/>
        </p:nvSpPr>
        <p:spPr>
          <a:xfrm>
            <a:off x="313913" y="2496965"/>
            <a:ext cx="60349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Черты ребёнка,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которого легко подавлять: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EACB855-5F14-5E6C-909E-B8A16F9803A7}"/>
              </a:ext>
            </a:extLst>
          </p:cNvPr>
          <p:cNvSpPr txBox="1"/>
          <p:nvPr/>
        </p:nvSpPr>
        <p:spPr>
          <a:xfrm>
            <a:off x="287524" y="3420474"/>
            <a:ext cx="8568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Застенчивость;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Пугливость;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Мрачность;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Апатичность;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Незаинтересованность в том, происходит вокруг;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Отсутствие  хотя бы одного близкого друга среди сверстников;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Смиренное принятие всего происходящего;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Низкая самооценка.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D51694F-63A2-59CC-EA9C-40D59CB50E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3162"/>
          <a:stretch/>
        </p:blipFill>
        <p:spPr>
          <a:xfrm>
            <a:off x="6348815" y="2348880"/>
            <a:ext cx="2485227" cy="245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4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057BD22-D2C1-F088-26D6-3195FD397F6C}"/>
              </a:ext>
            </a:extLst>
          </p:cNvPr>
          <p:cNvSpPr txBox="1"/>
          <p:nvPr/>
        </p:nvSpPr>
        <p:spPr>
          <a:xfrm>
            <a:off x="0" y="1310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Какие дети склонны к проявлению </a:t>
            </a:r>
            <a:r>
              <a:rPr lang="ru-RU" sz="28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буллинга</a:t>
            </a:r>
            <a:r>
              <a:rPr lang="ru-RU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CF72190-BC3E-55D9-D479-090639C23AFC}"/>
              </a:ext>
            </a:extLst>
          </p:cNvPr>
          <p:cNvSpPr txBox="1"/>
          <p:nvPr/>
        </p:nvSpPr>
        <p:spPr>
          <a:xfrm>
            <a:off x="15132" y="3509818"/>
            <a:ext cx="4700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Цель преследования: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75B2C7A-1D91-3845-FB52-1D5DCDDF781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60855" y="2533058"/>
            <a:ext cx="304826" cy="579170"/>
          </a:xfrm>
          <a:prstGeom prst="rect">
            <a:avLst/>
          </a:prstGeom>
        </p:spPr>
      </p:pic>
      <p:pic>
        <p:nvPicPr>
          <p:cNvPr id="7" name="Picture 2" descr="https://w7.pngwing.com/pngs/321/582/png-transparent-arrow-euclidean-straight-down-arrow-angle-triangle-happy-birthday-vector-images.png">
            <a:extLst>
              <a:ext uri="{FF2B5EF4-FFF2-40B4-BE49-F238E27FC236}">
                <a16:creationId xmlns:a16="http://schemas.microsoft.com/office/drawing/2014/main" xmlns="" id="{E2709457-DA1D-054E-2B08-83C6BBBAA2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6932" l="0" r="436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8993" b="21351"/>
          <a:stretch/>
        </p:blipFill>
        <p:spPr bwMode="auto">
          <a:xfrm rot="16200000">
            <a:off x="180906" y="722520"/>
            <a:ext cx="36004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9140E29-D68B-67E5-BD5E-19DC29BF4F0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144499" y="1570706"/>
            <a:ext cx="432854" cy="7193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D8BBD14-75BF-FFD5-DBDF-9B9D07D76B6D}"/>
              </a:ext>
            </a:extLst>
          </p:cNvPr>
          <p:cNvSpPr txBox="1"/>
          <p:nvPr/>
        </p:nvSpPr>
        <p:spPr>
          <a:xfrm>
            <a:off x="758682" y="595053"/>
            <a:ext cx="6837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дошкольники, не умеющие сочувствовать и сопереживать;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4788CA2-42D5-A5F6-3A22-B360EFD8D8B5}"/>
              </a:ext>
            </a:extLst>
          </p:cNvPr>
          <p:cNvSpPr txBox="1"/>
          <p:nvPr/>
        </p:nvSpPr>
        <p:spPr>
          <a:xfrm>
            <a:off x="758683" y="1411820"/>
            <a:ext cx="6837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сверхактивные, агрессивные, физически превосходящие своих сверстников;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42367DE-4C8C-4F09-F1B4-AEA839CAFD0F}"/>
              </a:ext>
            </a:extLst>
          </p:cNvPr>
          <p:cNvSpPr txBox="1"/>
          <p:nvPr/>
        </p:nvSpPr>
        <p:spPr>
          <a:xfrm>
            <a:off x="758683" y="2222479"/>
            <a:ext cx="683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дети, чувствующие вседозволенность из-за нехватки воспитания или высокого социального статуса родителей.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B6D930D-97FE-EAA1-4923-3F2A7147AE89}"/>
              </a:ext>
            </a:extLst>
          </p:cNvPr>
          <p:cNvSpPr txBox="1"/>
          <p:nvPr/>
        </p:nvSpPr>
        <p:spPr>
          <a:xfrm>
            <a:off x="132202" y="4033038"/>
            <a:ext cx="4491935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наказать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отомстить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удивить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поразить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разрядиться, «приколоться»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показать преимущество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специально унизить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запугать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10140D4C-FA97-D62E-214E-4BEC8395A51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33086" y="3717032"/>
            <a:ext cx="4059394" cy="288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79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8C30B73-C893-C329-5FC8-064E9DB0C511}"/>
              </a:ext>
            </a:extLst>
          </p:cNvPr>
          <p:cNvSpPr txBox="1"/>
          <p:nvPr/>
        </p:nvSpPr>
        <p:spPr>
          <a:xfrm>
            <a:off x="0" y="-20153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Предотвращение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буллинга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в дошкольном детстве – эффективная профилактика школьного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буллинга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7902A096-DB33-6C3C-645E-3E38889FC1A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0158" y="3270638"/>
            <a:ext cx="1145688" cy="12994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EF13B5A-B1AE-04E6-573A-1FFB0F23BDD1}"/>
              </a:ext>
            </a:extLst>
          </p:cNvPr>
          <p:cNvSpPr txBox="1"/>
          <p:nvPr/>
        </p:nvSpPr>
        <p:spPr>
          <a:xfrm>
            <a:off x="0" y="4772959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В период дошкольного детства закладываются устойчивые поведенческие черты, которые в дальнейшем проявляются в социальном взаимодействии человека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B1D6CF2B-83DA-A446-C522-8DE0461A79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1746" y="1768132"/>
            <a:ext cx="2720508" cy="237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6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3768" y="0"/>
            <a:ext cx="4105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РОЛЬ ВОСПИТАТЕЛЯ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Вместе против буллинга — Все о борьбе с буллингом и травлей для детей,  родителей и учителей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3" r="24645"/>
          <a:stretch/>
        </p:blipFill>
        <p:spPr bwMode="auto">
          <a:xfrm>
            <a:off x="2002620" y="980728"/>
            <a:ext cx="5067905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7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057BD22-D2C1-F088-26D6-3195FD397F6C}"/>
              </a:ext>
            </a:extLst>
          </p:cNvPr>
          <p:cNvSpPr txBox="1"/>
          <p:nvPr/>
        </p:nvSpPr>
        <p:spPr>
          <a:xfrm>
            <a:off x="0" y="1310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КАК ПОСТУПИТЬ РОДИТЕЛЯМ?</a:t>
            </a:r>
            <a:endParaRPr lang="ru-RU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 descr="Книга: &quot;Буллинг. Как остановить травлю ребенка&quot; - Наталья Цымбаленко.  Купить книгу, читать рецензии | ISBN 978-5-4461-0990-6 | Лабирин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76" t="30050" b="7443"/>
          <a:stretch/>
        </p:blipFill>
        <p:spPr bwMode="auto">
          <a:xfrm>
            <a:off x="6459688" y="4102243"/>
            <a:ext cx="2381270" cy="226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Травли NET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3" t="7065" r="7323" b="13555"/>
          <a:stretch/>
        </p:blipFill>
        <p:spPr bwMode="auto">
          <a:xfrm>
            <a:off x="7956376" y="5728881"/>
            <a:ext cx="948669" cy="88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4150" y="520196"/>
            <a:ext cx="859680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Разобраться в ситуации и обратиться к воспитателю или психологу.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Нельзя ругать и нападать на других детей, защищая своего.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Нельзя ругать притесняемого ребёнка и заставлять дать сдачи.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Спокойно поговорить со своим ребёнком и уточнить подробности:</a:t>
            </a:r>
          </a:p>
          <a:p>
            <a:pPr algn="just"/>
            <a:endParaRPr lang="ru-RU" sz="1400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Можешь рассказать мне, что именно и как делает этот мальчик/эти дети?</a:t>
            </a:r>
          </a:p>
          <a:p>
            <a:pPr marL="285750" indent="-285750" algn="just">
              <a:buFontTx/>
              <a:buChar char="-"/>
            </a:pP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Что ты чувствуешь, тебе неприятно?</a:t>
            </a:r>
          </a:p>
          <a:p>
            <a:pPr marL="285750" indent="-285750" algn="just">
              <a:buFontTx/>
              <a:buChar char="-"/>
            </a:pP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У тебя портится из-за этого настроение?</a:t>
            </a:r>
          </a:p>
          <a:p>
            <a:pPr marL="285750" indent="-285750" algn="just">
              <a:buFontTx/>
              <a:buChar char="-"/>
            </a:pP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Что в это время делают другие ребята?</a:t>
            </a:r>
            <a:endParaRPr lang="ru-RU" sz="23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4151" y="5456981"/>
            <a:ext cx="591202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sz="23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Не критикуйте («Сам виноват»!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3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Обнимите и поблагодарите за то, что ребёнок рассказал вам о ситуации.</a:t>
            </a:r>
            <a:endParaRPr lang="ru-RU" sz="23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00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0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КАК </a:t>
            </a:r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ВЗАИМОДЕЙСТВОВАТЬ С АГРЕССОРОМ?</a:t>
            </a:r>
            <a:endParaRPr lang="ru-RU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6FE0581-AC7B-FEE5-5E85-B4D0D048D2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t="6155"/>
          <a:stretch/>
        </p:blipFill>
        <p:spPr>
          <a:xfrm>
            <a:off x="2915816" y="523220"/>
            <a:ext cx="2880320" cy="19619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2210574"/>
            <a:ext cx="871296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Учить ребёнка игнорировать. В случае физического притеснения спокойно высвободиться из рук агрессора и просто уйти.</a:t>
            </a:r>
          </a:p>
          <a:p>
            <a:pPr algn="just"/>
            <a:endParaRPr lang="ru-RU" sz="16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Учить вербально противостоять. Встать в полный рост, посмотреть прямо в глаза и спокойно сказать: «Перестань!», «Мне это неприятно!», «Я не буду играть с тобой!», потом так же спокойно уйти.</a:t>
            </a:r>
          </a:p>
          <a:p>
            <a:pPr algn="just"/>
            <a:endParaRPr lang="ru-RU" sz="16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Максимально ограничить контакт с агрессором. Общаться с друзьями. Обычно в саду есть кто-то, с кем ребёнок  близок. Когда ты в команде, то уже не так страшно.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05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517</Words>
  <Application>Microsoft Office PowerPoint</Application>
  <PresentationFormat>Экран (4:3)</PresentationFormat>
  <Paragraphs>104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БУЛЛИНГ – ЭТО НЕ ТОЛЬКО ПРО ШКОЛУ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БУЛЛИНГ – ЭТО НЕ ТОЛЬКО ПРО ШКОЛУ</dc:title>
  <dc:creator>1</dc:creator>
  <cp:lastModifiedBy>1</cp:lastModifiedBy>
  <cp:revision>33</cp:revision>
  <dcterms:created xsi:type="dcterms:W3CDTF">2024-03-29T11:22:37Z</dcterms:created>
  <dcterms:modified xsi:type="dcterms:W3CDTF">2024-10-03T09:16:19Z</dcterms:modified>
</cp:coreProperties>
</file>