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00"/>
    <a:srgbClr val="3366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0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79592-3861-496F-930E-E4A4A32A8967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8F651-9332-4266-BCA3-601071821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3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8F651-9332-4266-BCA3-60107182125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26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microsoft.com/office/2007/relationships/hdphoto" Target="../media/hdphoto8.wdp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openxmlformats.org/officeDocument/2006/relationships/image" Target="../media/image11.jpe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9.wdp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microsoft.com/office/2007/relationships/hdphoto" Target="../media/hdphoto10.wdp"/><Relationship Id="rId10" Type="http://schemas.microsoft.com/office/2007/relationships/hdphoto" Target="../media/hdphoto3.wdp"/><Relationship Id="rId19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openxmlformats.org/officeDocument/2006/relationships/hyperlink" Target="https://yandex.ru/images" TargetMode="External"/><Relationship Id="rId27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hdphoto" Target="../media/hdphoto13.wdp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microsoft.com/office/2007/relationships/hdphoto" Target="../media/hdphoto11.wdp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113948" y="1439717"/>
            <a:ext cx="2880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Горячая линия психологической помощи детям и поросткам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8-800-500-44-14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ПН. по ПТ. с 10.00 до 20.00 Мск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ЗВОНОК БЕСПЛАТНЫЙ</a:t>
            </a:r>
          </a:p>
          <a:p>
            <a:pPr algn="ctr"/>
            <a:endParaRPr lang="ru-RU" sz="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ТЕЛЕФОН ДОВЕРИЯ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8-800-2000-122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Доступно Анонимно Бесплатно</a:t>
            </a:r>
          </a:p>
          <a:p>
            <a:pPr algn="ctr"/>
            <a:endParaRPr lang="ru-RU" sz="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Центр ПМСС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«Центр помощи детям»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г. Ярославль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8(4852)-73-83-04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(запись)</a:t>
            </a:r>
          </a:p>
          <a:p>
            <a:pPr algn="ctr"/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 Центр «Содействие»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г. Ростов Великий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8(48536) 7-41-81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(запись) </a:t>
            </a:r>
          </a:p>
          <a:p>
            <a:pPr algn="ctr"/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ДЕТСКИЙ ТЕЛЕФОН ДОВЕРИЯ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Ростовский район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8-901-195-82-01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8(48536)6-82-01 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ПН. по ПТ. с 8.00 до 17.00 Мск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остальное время – автоответчик</a:t>
            </a:r>
          </a:p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Анонимно</a:t>
            </a:r>
          </a:p>
          <a:p>
            <a:pPr algn="ctr"/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Обратиться за помощью  к психологу вашей образовательной организации</a:t>
            </a:r>
          </a:p>
        </p:txBody>
      </p:sp>
      <p:pic>
        <p:nvPicPr>
          <p:cNvPr id="1037" name="Picture 13" descr="люди аватар сборник мультфильмов PNG , аватар, Лицо, мультфильм PNG рисунок  для бесплатной загрузки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9250" l="61417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47" t="4783" r="8399" b="50000"/>
          <a:stretch/>
        </p:blipFill>
        <p:spPr bwMode="auto">
          <a:xfrm>
            <a:off x="8489997" y="1510995"/>
            <a:ext cx="486889" cy="76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00192" y="778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336699"/>
                </a:solidFill>
                <a:latin typeface="Comic Sans MS" pitchFamily="66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1200" dirty="0">
                <a:solidFill>
                  <a:srgbClr val="336699"/>
                </a:solidFill>
                <a:latin typeface="Comic Sans MS" pitchFamily="66" charset="0"/>
                <a:cs typeface="Times New Roman" pitchFamily="18" charset="0"/>
              </a:rPr>
              <a:t>«Детский сад №2 </a:t>
            </a:r>
            <a:r>
              <a:rPr lang="ru-RU" sz="1200" dirty="0" err="1">
                <a:solidFill>
                  <a:srgbClr val="336699"/>
                </a:solidFill>
                <a:latin typeface="Comic Sans MS" pitchFamily="66" charset="0"/>
                <a:cs typeface="Times New Roman" pitchFamily="18" charset="0"/>
              </a:rPr>
              <a:t>р.п</a:t>
            </a:r>
            <a:r>
              <a:rPr lang="ru-RU" sz="1200" dirty="0">
                <a:solidFill>
                  <a:srgbClr val="336699"/>
                </a:solidFill>
                <a:latin typeface="Comic Sans MS" pitchFamily="66" charset="0"/>
                <a:cs typeface="Times New Roman" pitchFamily="18" charset="0"/>
              </a:rPr>
              <a:t>. Семибратово»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46377" l="10145" r="3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36" t="4277" r="63703" b="51603"/>
          <a:stretch/>
        </p:blipFill>
        <p:spPr bwMode="auto">
          <a:xfrm>
            <a:off x="6797743" y="1510995"/>
            <a:ext cx="445273" cy="74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261" b="95290" l="63406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4" t="53729" r="9551" b="4429"/>
          <a:stretch/>
        </p:blipFill>
        <p:spPr bwMode="auto">
          <a:xfrm>
            <a:off x="7355290" y="1530170"/>
            <a:ext cx="451405" cy="70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899" b="95290" l="9783" r="40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88" t="54266" r="59983" b="5328"/>
          <a:stretch/>
        </p:blipFill>
        <p:spPr bwMode="auto">
          <a:xfrm>
            <a:off x="7939365" y="1542257"/>
            <a:ext cx="500260" cy="67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 descr="мысли PNG рисунок, картинки и пнг прозрачный для бесплатной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000" b="85250" l="53250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27" t="54894" r="8651" b="14271"/>
          <a:stretch/>
        </p:blipFill>
        <p:spPr bwMode="auto">
          <a:xfrm flipH="1">
            <a:off x="8191131" y="764704"/>
            <a:ext cx="952869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мысли PNG рисунок, картинки и пнг прозрачный для бесплатной ...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417" b="43000" l="6000" r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2025" r="50332" b="57751"/>
          <a:stretch/>
        </p:blipFill>
        <p:spPr bwMode="auto">
          <a:xfrm>
            <a:off x="6367555" y="840298"/>
            <a:ext cx="881966" cy="70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мысли PNG рисунок, картинки и пнг прозрачный для бесплатной ...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750" b="86500" l="5667" r="4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3" t="54720" r="50332" b="13654"/>
          <a:stretch/>
        </p:blipFill>
        <p:spPr bwMode="auto">
          <a:xfrm>
            <a:off x="7164288" y="692696"/>
            <a:ext cx="1086353" cy="80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199" y="1013853"/>
            <a:ext cx="877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Не молчи!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399" y="908720"/>
            <a:ext cx="971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Будь смелее, </a:t>
            </a: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активнее!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2280" y="836712"/>
            <a:ext cx="10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Не закрывай </a:t>
            </a: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глаза!</a:t>
            </a:r>
          </a:p>
        </p:txBody>
      </p:sp>
      <p:pic>
        <p:nvPicPr>
          <p:cNvPr id="1046" name="Picture 22" descr="Вместе против буллинга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63" y="2418543"/>
            <a:ext cx="1784506" cy="17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3742"/>
            <a:ext cx="2348747" cy="146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14413" y="4416634"/>
            <a:ext cx="275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6699"/>
                </a:solidFill>
                <a:latin typeface="Comic Sans MS" pitchFamily="66" charset="0"/>
              </a:rPr>
              <a:t>ИНФОРМАЦИОННЫЙ </a:t>
            </a:r>
          </a:p>
          <a:p>
            <a:pPr algn="ctr"/>
            <a:r>
              <a:rPr lang="ru-RU" b="1" dirty="0">
                <a:solidFill>
                  <a:srgbClr val="336699"/>
                </a:solidFill>
                <a:latin typeface="Comic Sans MS" pitchFamily="66" charset="0"/>
              </a:rPr>
              <a:t>БУКЛЕТ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CC003EAD-1A75-86F4-35F2-84C246F28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7" b="11317"/>
          <a:stretch/>
        </p:blipFill>
        <p:spPr bwMode="auto">
          <a:xfrm>
            <a:off x="3491880" y="0"/>
            <a:ext cx="1872208" cy="67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1537419"/>
            <a:ext cx="2771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ваш ребёнок подвергается травле в образовательной организации, на улице, в Интернете – НЕЛЬЗЯ ЭТО УМАЛЧИВАТЬ!</a:t>
            </a:r>
          </a:p>
          <a:p>
            <a:pPr marL="180975" indent="-180975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Поставьте в известность педагога, воспитателя,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клас-сного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руководителя,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админис-трацию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школы.</a:t>
            </a:r>
          </a:p>
          <a:p>
            <a:pPr marL="180975" indent="-180975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Будьте опорой и защитой своему ребёнку, его вины в том, что с ним произошло НЕТ!</a:t>
            </a:r>
          </a:p>
          <a:p>
            <a:pPr marL="180975" indent="-180975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ребёнку нанесли материальный ущерб,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оскорб-ляют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социальных сетях, угрожают – СМЕЛО ОБРА-ЩАЙТЕСЬ В ПОЛИЦИЮ.</a:t>
            </a:r>
          </a:p>
          <a:p>
            <a:pPr marL="180975" indent="-180975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допускайте, чтобы ваш ребёнок подвергался насилию! Тем, кто это делает без разницы, кого травить! На месте вашего ребёнка окажется любой другой!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767" y="105828"/>
            <a:ext cx="2266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 РОДИТЕЛЯМ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 descr="Книга: &quot;Буллинг. Как остановить травлю ребенка&quot; - Наталья Цымбаленко.  Купить книгу, читать рецензии | ISBN 978-5-4461-0990-6 | Лабиринт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50" b="3404"/>
          <a:stretch/>
        </p:blipFill>
        <p:spPr bwMode="auto">
          <a:xfrm>
            <a:off x="899592" y="444999"/>
            <a:ext cx="1220596" cy="107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7" y="6415366"/>
            <a:ext cx="2686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Картинки взяты с Интернет-ресурса: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  <a:hlinkClick r:id="rId22"/>
              </a:rPr>
              <a:t>yandex.ru›images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62068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ЗДЕСЬ ВАМ ПОМОГУТ: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7.pngwing.com/pngs/321/582/png-transparent-arrow-euclidean-straight-down-arrow-angle-triangle-happy-birthday-vector-images.pn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74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95" t="-13645" r="29497" b="15334"/>
          <a:stretch/>
        </p:blipFill>
        <p:spPr bwMode="auto">
          <a:xfrm>
            <a:off x="4139952" y="790915"/>
            <a:ext cx="4320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w7.pngwing.com/pngs/321/582/png-transparent-arrow-euclidean-straight-down-arrow-angle-triangle-happy-birthday-vector-images.png"/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2"/>
          <a:stretch/>
        </p:blipFill>
        <p:spPr bwMode="auto">
          <a:xfrm rot="16200000">
            <a:off x="15294" y="63695"/>
            <a:ext cx="451839" cy="3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w7.pngwing.com/pngs/321/582/png-transparent-arrow-euclidean-straight-down-arrow-angle-triangle-happy-birthday-vector-images.pn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86932" l="0" r="43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993" b="21351"/>
          <a:stretch/>
        </p:blipFill>
        <p:spPr bwMode="auto">
          <a:xfrm>
            <a:off x="3563888" y="892887"/>
            <a:ext cx="36004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w7.pngwing.com/pngs/321/582/png-transparent-arrow-euclidean-straight-down-arrow-angle-triangle-happy-birthday-vector-images.pn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8886" l="397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11" b="21152"/>
          <a:stretch/>
        </p:blipFill>
        <p:spPr bwMode="auto">
          <a:xfrm>
            <a:off x="4932039" y="862193"/>
            <a:ext cx="301937" cy="57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Травли NET"/>
          <p:cNvPicPr>
            <a:picLocks noChangeAspect="1" noChangeArrowheads="1"/>
          </p:cNvPicPr>
          <p:nvPr/>
        </p:nvPicPr>
        <p:blipFill rotWithShape="1"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7065" r="7323" b="13555"/>
          <a:stretch/>
        </p:blipFill>
        <p:spPr bwMode="auto">
          <a:xfrm>
            <a:off x="8316416" y="3428999"/>
            <a:ext cx="827584" cy="7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1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2A19AB-45C6-0C52-72CE-7C21463C6492}"/>
              </a:ext>
            </a:extLst>
          </p:cNvPr>
          <p:cNvSpPr txBox="1"/>
          <p:nvPr/>
        </p:nvSpPr>
        <p:spPr>
          <a:xfrm>
            <a:off x="474651" y="61555"/>
            <a:ext cx="2073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ТРАВЛЕ – НЕТ!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261B8C05-E970-5258-9D6A-E68D8D5D4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12" y="2902970"/>
            <a:ext cx="1563331" cy="156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88F71891-284C-4A1B-6C05-0627C4661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8500" r="8263" b="18500"/>
          <a:stretch/>
        </p:blipFill>
        <p:spPr bwMode="auto">
          <a:xfrm>
            <a:off x="3491880" y="1844824"/>
            <a:ext cx="2323543" cy="118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7EFB737D-52CA-8736-EFB3-574333714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34"/>
          <a:stretch/>
        </p:blipFill>
        <p:spPr bwMode="auto">
          <a:xfrm>
            <a:off x="196014" y="5389572"/>
            <a:ext cx="2552193" cy="135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82E07E-2F3D-28B4-6896-3BA653AA408F}"/>
              </a:ext>
            </a:extLst>
          </p:cNvPr>
          <p:cNvSpPr txBox="1"/>
          <p:nvPr/>
        </p:nvSpPr>
        <p:spPr>
          <a:xfrm>
            <a:off x="86255" y="461665"/>
            <a:ext cx="2771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Иностранное слово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звучит в новостных заметках всё чаще и чаще. Что же оно означает?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E96698DD-CB97-7E9A-B7E0-F84BE57AF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05" b="50950"/>
          <a:stretch/>
        </p:blipFill>
        <p:spPr bwMode="auto">
          <a:xfrm>
            <a:off x="10443" y="4510086"/>
            <a:ext cx="491192" cy="58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="" xmlns:a16="http://schemas.microsoft.com/office/drawing/2014/main" id="{600E8478-D469-DC87-7507-2EDF0546F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0" r="182" b="47884"/>
          <a:stretch/>
        </p:blipFill>
        <p:spPr bwMode="auto">
          <a:xfrm>
            <a:off x="10443" y="1448604"/>
            <a:ext cx="516470" cy="6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880" y="1403352"/>
            <a:ext cx="2365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это когда кого-то постоянно обижают, дразнят, оскорбляют; не здороваются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отказываются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сидеть или стоять рядом, отнимают, портят вещи; толкают, бьют, унижают, угрожают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880" y="4466301"/>
            <a:ext cx="234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это то же самое, что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Это та же ТРАВЛЯ, но уже через Интернет.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8103" y="-1"/>
            <a:ext cx="29227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ЛИ ОПРАВДАТЬ 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ЖЕСТОКОСТЬ?</a:t>
            </a:r>
            <a:endParaRPr lang="ru-RU" sz="1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517513"/>
            <a:ext cx="2936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Можем ли мы понять людей, совершающих поступки, в которых нет ничего, кроме слепой злобы и глухой ненависти? Вряд ли. Нам не понять, что ими движет, когда они причиняют боль другим.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2962435"/>
            <a:ext cx="2864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Причин агрессивного преследо-вания множество: воспитание или его отсутствие, наследственность, стремление проявить своё «Я» и характер, просмотр жестоких кинофильмов или передач.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86382" y="5923063"/>
            <a:ext cx="2729292" cy="728095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Жертвой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может стать абсолютно любой человек!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4">
            <a:extLst>
              <a:ext uri="{FF2B5EF4-FFF2-40B4-BE49-F238E27FC236}">
                <a16:creationId xmlns="" xmlns:a16="http://schemas.microsoft.com/office/drawing/2014/main" id="{90854C96-208B-F643-60A1-922F62414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9" t="9528" r="31466" b="20923"/>
          <a:stretch/>
        </p:blipFill>
        <p:spPr bwMode="auto">
          <a:xfrm>
            <a:off x="3046565" y="5780315"/>
            <a:ext cx="458582" cy="101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10733" y="7101"/>
            <a:ext cx="3041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ПОМОЧЬ  ЧЕЛОВЕКУ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ТАКОЙ СИТУАЦИИ?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6459" y="591876"/>
            <a:ext cx="2699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Иногда травля переходит все границы, и дело не ограничивается обидными словами.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2204864"/>
            <a:ext cx="26997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тебе сделали по-настоящему больно, намеренно сломали твою вещь, испортили  одежду, отняли деньги, мешают спокойно есть, переодеваться, пользоваться туалетом, угрожают тебе, сделали обидное фото в социальных сетях и обидно комментируют его…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4236189"/>
            <a:ext cx="269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УЖЕ НЕ ПРОСТО ТРАВЛЯ, ЭТО НАСТОЯЩЕЕ НАСИЛИЕ, И ОНО ЗАПРЕЩЕНО ЗАКОНОМ.</a:t>
            </a:r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3990" y="4853695"/>
            <a:ext cx="2394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должно быть прекращено, и помощь взрослых здесь необходима.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1238" y="6487976"/>
            <a:ext cx="2362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МОЖНО СДЕЛАТЬ?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03" y="1340507"/>
            <a:ext cx="864357" cy="86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23210B2C-8441-F0AC-7213-C90F1EBEE7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90" r="13335"/>
          <a:stretch/>
        </p:blipFill>
        <p:spPr>
          <a:xfrm flipH="1">
            <a:off x="7457949" y="5552815"/>
            <a:ext cx="835663" cy="841677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1959885" cy="130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0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437</Words>
  <Application>Microsoft Office PowerPoint</Application>
  <PresentationFormat>Экран (4:3)</PresentationFormat>
  <Paragraphs>62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22</cp:revision>
  <dcterms:created xsi:type="dcterms:W3CDTF">2024-03-15T09:13:49Z</dcterms:created>
  <dcterms:modified xsi:type="dcterms:W3CDTF">2024-03-29T06:26:22Z</dcterms:modified>
</cp:coreProperties>
</file>