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65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99"/>
    <a:srgbClr val="FF9900"/>
    <a:srgbClr val="422C16"/>
    <a:srgbClr val="0C788E"/>
    <a:srgbClr val="006666"/>
    <a:srgbClr val="0099CC"/>
    <a:srgbClr val="3366CC"/>
    <a:srgbClr val="660033"/>
    <a:srgbClr val="66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23" autoAdjust="0"/>
    <p:restoredTop sz="94652" autoAdjust="0"/>
  </p:normalViewPr>
  <p:slideViewPr>
    <p:cSldViewPr>
      <p:cViewPr varScale="1">
        <p:scale>
          <a:sx n="103" d="100"/>
          <a:sy n="103" d="100"/>
        </p:scale>
        <p:origin x="-105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685800" y="571480"/>
            <a:ext cx="7772400" cy="3028971"/>
          </a:xfrm>
        </p:spPr>
        <p:txBody>
          <a:bodyPr/>
          <a:lstStyle/>
          <a:p>
            <a:r>
              <a:rPr lang="ru-RU" sz="4800" b="1" dirty="0" smtClean="0">
                <a:solidFill>
                  <a:srgbClr val="003399"/>
                </a:solidFill>
              </a:rPr>
              <a:t>Особенности развития детей 2-3 лет</a:t>
            </a:r>
            <a:br>
              <a:rPr lang="ru-RU" sz="4800" b="1" dirty="0" smtClean="0">
                <a:solidFill>
                  <a:srgbClr val="003399"/>
                </a:solidFill>
              </a:rPr>
            </a:br>
            <a:r>
              <a:rPr lang="ru-RU" sz="3600" b="1" dirty="0" smtClean="0">
                <a:solidFill>
                  <a:srgbClr val="003399"/>
                </a:solidFill>
              </a:rPr>
              <a:t>(консультация для родителей)</a:t>
            </a:r>
            <a:endParaRPr lang="es-ES" sz="3600" b="1" dirty="0">
              <a:solidFill>
                <a:srgbClr val="003399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67944" y="5445224"/>
            <a:ext cx="4857784" cy="1214446"/>
          </a:xfrm>
        </p:spPr>
        <p:txBody>
          <a:bodyPr/>
          <a:lstStyle/>
          <a:p>
            <a:pPr algn="r"/>
            <a:endParaRPr lang="ru-RU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Выполнила: </a:t>
            </a:r>
            <a:r>
              <a:rPr lang="ru-RU" sz="2800" dirty="0" err="1" smtClean="0">
                <a:solidFill>
                  <a:schemeClr val="accent2">
                    <a:lumMod val="75000"/>
                  </a:schemeClr>
                </a:solidFill>
              </a:rPr>
              <a:t>Ютанова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 М.А.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878684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0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работы на 2015-2016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уч.г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071546"/>
            <a:ext cx="835824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 smtClean="0">
                <a:solidFill>
                  <a:srgbClr val="FF9900"/>
                </a:solidFill>
              </a:rPr>
              <a:t>Развитие речи</a:t>
            </a:r>
            <a:r>
              <a:rPr lang="ru-RU" sz="2400" b="1" i="1" dirty="0" smtClean="0">
                <a:solidFill>
                  <a:srgbClr val="FF9900"/>
                </a:solidFill>
              </a:rPr>
              <a:t> :</a:t>
            </a:r>
            <a:r>
              <a:rPr lang="ru-RU" dirty="0" smtClean="0"/>
              <a:t> </a:t>
            </a:r>
            <a:r>
              <a:rPr lang="ru-RU" sz="2400" dirty="0" smtClean="0"/>
              <a:t>к концу года ребенок должен называть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предметы мебели,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 одежды,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 игрушки,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 фрукты,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овощи,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различать диких и домашних животных. </a:t>
            </a:r>
            <a:endParaRPr lang="ru-RU" sz="2000" b="1" dirty="0"/>
          </a:p>
        </p:txBody>
      </p:sp>
      <p:pic>
        <p:nvPicPr>
          <p:cNvPr id="6" name="Рисунок 5" descr="http://goofo.ru/img/psd/img/42___03.30.15.01___2%2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7554" y="1571612"/>
            <a:ext cx="1428759" cy="121444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7" name="Рисунок 6" descr="http://boaoyou.com/images/55acadcfd58c7.jpg"/>
          <p:cNvPicPr/>
          <p:nvPr/>
        </p:nvPicPr>
        <p:blipFill>
          <a:blip r:embed="rId3" cstate="print"/>
          <a:srcRect l="3017" t="2851" r="19390" b="9398"/>
          <a:stretch>
            <a:fillRect/>
          </a:stretch>
        </p:blipFill>
        <p:spPr bwMode="auto">
          <a:xfrm>
            <a:off x="5214942" y="1714488"/>
            <a:ext cx="1357321" cy="128588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8" name="Рисунок 7" descr="http://cs622131.vk.me/v622131531/3fa89/RKvC0qTP91U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1857364"/>
            <a:ext cx="1458876" cy="143729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9" name="Рисунок 8" descr="http://www.autismcommunitystore.com/media/catalog/product/cache/1/image/9df78eab33525d08d6e5fb8d27136e95/f/e/felt-set-fruits-nuts_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08" y="2928934"/>
            <a:ext cx="1214446" cy="1285884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0" name="Рисунок 9" descr="http://ped-kopilka.ru/upload/blogs/12745_fb14f2b0243c13a830fb47a8a5bb5ac8.jpg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3143248"/>
            <a:ext cx="1405713" cy="126548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1" name="Рисунок 10" descr="http://mybabe.info/sites/default/files/styles/flexslider_full/public/field/image/0003-001-domashnie-zhivotnye.jpg?itok=1OMlDZM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72066" y="3500438"/>
            <a:ext cx="1660894" cy="1037679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12" name="Рисунок 11" descr="http://www.wiki.vladimir.i-edu.ru/images/archive/9/9f/20140117062149%21%D0%97%D0%B2%D0%B5%D1%80%D0%B8.jpg"/>
          <p:cNvPicPr/>
          <p:nvPr/>
        </p:nvPicPr>
        <p:blipFill>
          <a:blip r:embed="rId8" cstate="print">
            <a:clrChange>
              <a:clrFrom>
                <a:srgbClr val="E3C9B2"/>
              </a:clrFrom>
              <a:clrTo>
                <a:srgbClr val="E3C9B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3786190"/>
            <a:ext cx="1586466" cy="111956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357166"/>
            <a:ext cx="850112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работы на 2015-2016 </a:t>
            </a:r>
            <a:r>
              <a:rPr lang="ru-RU" sz="3200" b="1" dirty="0" err="1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уч.г</a:t>
            </a: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r>
              <a:rPr lang="ru-RU" sz="2400" b="1" i="1" u="sng" dirty="0" err="1" smtClean="0">
                <a:solidFill>
                  <a:srgbClr val="FF9900"/>
                </a:solidFill>
              </a:rPr>
              <a:t>Рисование:</a:t>
            </a:r>
            <a:r>
              <a:rPr lang="ru-RU" sz="2200" dirty="0" err="1" smtClean="0"/>
              <a:t>к</a:t>
            </a:r>
            <a:r>
              <a:rPr lang="ru-RU" sz="2200" dirty="0" smtClean="0"/>
              <a:t> концу года ребенок должен уметь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правильно держать карандаш и кисть,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 выполнять мазки,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 прямые линии,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 знать основные цвета</a:t>
            </a:r>
          </a:p>
          <a:p>
            <a:pPr>
              <a:lnSpc>
                <a:spcPct val="200000"/>
              </a:lnSpc>
            </a:pPr>
            <a:r>
              <a:rPr lang="ru-RU" sz="2000" dirty="0" smtClean="0"/>
              <a:t> </a:t>
            </a:r>
            <a:endParaRPr lang="ru-RU" sz="3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http://www.dobrodel.org.ua/media/user/85/images/th_0082afbaed8e2706b6a1c7803daa93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714488"/>
            <a:ext cx="1500198" cy="114300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4" name="Рисунок 3" descr="http://zolak.ucoz.ru/urok_03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071678"/>
            <a:ext cx="1500198" cy="100013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5" name="Рисунок 4" descr="http://frunze.com.ua/social/uploads/posts/2012-02/1328525404_childpic_smile.jpg"/>
          <p:cNvPicPr/>
          <p:nvPr/>
        </p:nvPicPr>
        <p:blipFill>
          <a:blip r:embed="rId4" cstate="print"/>
          <a:srcRect r="13160"/>
          <a:stretch>
            <a:fillRect/>
          </a:stretch>
        </p:blipFill>
        <p:spPr bwMode="auto">
          <a:xfrm>
            <a:off x="5857884" y="3643314"/>
            <a:ext cx="1451097" cy="110379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6" name="Рисунок 5" descr="http://kontrast-nn.ru/sites/default/files/am-vrn_kraska_4_v_Voronegze.png"/>
          <p:cNvPicPr/>
          <p:nvPr/>
        </p:nvPicPr>
        <p:blipFill>
          <a:blip r:embed="rId5" cstate="print"/>
          <a:srcRect l="1284" r="17539" b="4080"/>
          <a:stretch>
            <a:fillRect/>
          </a:stretch>
        </p:blipFill>
        <p:spPr bwMode="auto">
          <a:xfrm>
            <a:off x="2500298" y="3714752"/>
            <a:ext cx="1993829" cy="123431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428604"/>
            <a:ext cx="864399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работы на 2015-2016 </a:t>
            </a:r>
            <a:r>
              <a:rPr lang="ru-RU" sz="3200" b="1" dirty="0" err="1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уч.г</a:t>
            </a: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r>
              <a:rPr lang="ru-RU" sz="2400" b="1" i="1" u="sng" dirty="0" smtClean="0">
                <a:solidFill>
                  <a:srgbClr val="FF9900"/>
                </a:solidFill>
              </a:rPr>
              <a:t>Лепка:</a:t>
            </a:r>
            <a:r>
              <a:rPr lang="ru-RU" sz="3200" dirty="0" smtClean="0"/>
              <a:t>  </a:t>
            </a:r>
            <a:r>
              <a:rPr lang="ru-RU" sz="2400" dirty="0" smtClean="0"/>
              <a:t>к концу года ребенок должен уметь</a:t>
            </a:r>
            <a:endParaRPr lang="ru-RU" sz="3200" dirty="0" smtClean="0"/>
          </a:p>
          <a:p>
            <a:pPr algn="ctr">
              <a:lnSpc>
                <a:spcPct val="200000"/>
              </a:lnSpc>
            </a:pPr>
            <a:r>
              <a:rPr lang="ru-RU" sz="2000" b="1" dirty="0" smtClean="0"/>
              <a:t>скатывать круговыми движениями и прямыми движениями пластилин</a:t>
            </a:r>
          </a:p>
          <a:p>
            <a:pPr lvl="0" algn="ctr"/>
            <a:endParaRPr lang="ru-RU" sz="3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http://kaksdelat.mybabbie.ru/image/687474703a2f2f7777772e706f64656c6b692e6c65647962697a6e65732e72752f77702d636f6e74656e742f75706c6f6164732f323031322f30352f372e6a706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643182"/>
            <a:ext cx="5143536" cy="2286016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428604"/>
            <a:ext cx="857256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работы на 2015-2016 </a:t>
            </a:r>
            <a:r>
              <a:rPr lang="ru-RU" sz="3200" b="1" dirty="0" err="1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уч.г</a:t>
            </a: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algn="ctr"/>
            <a:r>
              <a:rPr lang="ru-RU" sz="2400" b="1" i="1" u="sng" dirty="0" smtClean="0">
                <a:solidFill>
                  <a:srgbClr val="FF9900"/>
                </a:solidFill>
              </a:rPr>
              <a:t>Развитие навыков самообслуживания и КГН:</a:t>
            </a:r>
          </a:p>
          <a:p>
            <a:pPr algn="ctr"/>
            <a:r>
              <a:rPr lang="ru-RU" sz="2400" dirty="0" smtClean="0"/>
              <a:t>к концу года ребенок должен уметь</a:t>
            </a:r>
            <a:r>
              <a:rPr lang="ru-RU" sz="3200" dirty="0" smtClean="0"/>
              <a:t>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самостоятельно раздеваться и одеваться,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расстегивать и застегивать пуговицы,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 правильно держать ложку,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знать слова приветствия и прощания,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проявлять сочувствие к сверстникам</a:t>
            </a:r>
            <a:endParaRPr lang="ru-RU" sz="3200" b="1" dirty="0" smtClean="0"/>
          </a:p>
          <a:p>
            <a:pPr lvl="0" algn="ctr"/>
            <a:endParaRPr lang="ru-RU" sz="3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algn="ctr"/>
            <a:endParaRPr lang="ru-RU" sz="32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http://zvezdochki11.ucoz.net/84015520.jpg"/>
          <p:cNvPicPr/>
          <p:nvPr/>
        </p:nvPicPr>
        <p:blipFill>
          <a:blip r:embed="rId2" cstate="print"/>
          <a:srcRect r="2487" b="7658"/>
          <a:stretch>
            <a:fillRect/>
          </a:stretch>
        </p:blipFill>
        <p:spPr bwMode="auto">
          <a:xfrm>
            <a:off x="7000892" y="1785926"/>
            <a:ext cx="1643074" cy="92869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4" name="Рисунок 3" descr="http://ellerom.ucoz.com/8e658db40fd06c732527349aa4126f7d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2357431"/>
            <a:ext cx="785818" cy="1285884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5" name="Рисунок 4" descr="http://cs627724.vk.me/v627724651/6233/9TbalJsJRO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214686"/>
            <a:ext cx="1316499" cy="952500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  <p:pic>
        <p:nvPicPr>
          <p:cNvPr id="6" name="Рисунок 5" descr="https://im2-tub-ru.yandex.net/i?id=4207e87fee60b0fae13db60709e3a8f4&amp;n=33&amp;h=190&amp;w=201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3857628"/>
            <a:ext cx="1071570" cy="1000132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71480"/>
            <a:ext cx="864399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работы на 2015-2016 </a:t>
            </a:r>
            <a:r>
              <a:rPr lang="ru-RU" sz="3200" b="1" dirty="0" err="1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уч.г</a:t>
            </a: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algn="ctr"/>
            <a:r>
              <a:rPr lang="ru-RU" sz="2400" b="1" i="1" u="sng" dirty="0" smtClean="0">
                <a:solidFill>
                  <a:srgbClr val="FF9900"/>
                </a:solidFill>
              </a:rPr>
              <a:t>Физкультура</a:t>
            </a:r>
            <a:r>
              <a:rPr lang="ru-RU" sz="3200" dirty="0" smtClean="0"/>
              <a:t> </a:t>
            </a:r>
            <a:r>
              <a:rPr lang="ru-RU" sz="2400" dirty="0" smtClean="0"/>
              <a:t>учим детей 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прыгать,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 бегать,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 реагировать на сигнал,</a:t>
            </a:r>
          </a:p>
          <a:p>
            <a:pPr lvl="0"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000" b="1" dirty="0" smtClean="0"/>
              <a:t> выполнять движения согласно тексту песенки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http://www.dou38.ru/br99/images/stories/kartinki3/17.jpg"/>
          <p:cNvPicPr/>
          <p:nvPr/>
        </p:nvPicPr>
        <p:blipFill>
          <a:blip r:embed="rId2" cstate="print"/>
          <a:srcRect l="10756" t="14714" r="12941" b="7357"/>
          <a:stretch>
            <a:fillRect/>
          </a:stretch>
        </p:blipFill>
        <p:spPr bwMode="auto">
          <a:xfrm>
            <a:off x="4714876" y="1643050"/>
            <a:ext cx="3357586" cy="1857388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571480"/>
            <a:ext cx="8501122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Задачи работы на 2015-2016 </a:t>
            </a:r>
            <a:r>
              <a:rPr lang="ru-RU" sz="3200" b="1" dirty="0" err="1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уч.г</a:t>
            </a:r>
            <a:r>
              <a:rPr lang="ru-RU" sz="3200" b="1" dirty="0" smtClean="0">
                <a:solidFill>
                  <a:srgbClr val="003399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/>
            <a:r>
              <a:rPr lang="ru-RU" sz="2400" b="1" i="1" u="sng" dirty="0" smtClean="0">
                <a:solidFill>
                  <a:srgbClr val="FF9900"/>
                </a:solidFill>
              </a:rPr>
              <a:t>Конструирование</a:t>
            </a:r>
            <a:r>
              <a:rPr lang="ru-RU" sz="3200" dirty="0" smtClean="0"/>
              <a:t> </a:t>
            </a:r>
            <a:r>
              <a:rPr lang="ru-RU" sz="2400" dirty="0" smtClean="0"/>
              <a:t>ребенок должен уметь:</a:t>
            </a:r>
          </a:p>
          <a:p>
            <a:pPr lvl="0">
              <a:lnSpc>
                <a:spcPct val="200000"/>
              </a:lnSpc>
            </a:pPr>
            <a:r>
              <a:rPr lang="ru-RU" sz="3200" dirty="0" smtClean="0"/>
              <a:t> </a:t>
            </a:r>
            <a:r>
              <a:rPr lang="ru-RU" sz="2000" b="1" dirty="0" smtClean="0"/>
              <a:t>различать виды строительного материала</a:t>
            </a:r>
          </a:p>
          <a:p>
            <a:pPr lvl="0">
              <a:lnSpc>
                <a:spcPct val="200000"/>
              </a:lnSpc>
            </a:pPr>
            <a:r>
              <a:rPr lang="ru-RU" sz="2000" b="1" dirty="0" smtClean="0"/>
              <a:t> – кирпичики,</a:t>
            </a:r>
          </a:p>
          <a:p>
            <a:pPr lvl="0">
              <a:lnSpc>
                <a:spcPct val="200000"/>
              </a:lnSpc>
            </a:pPr>
            <a:r>
              <a:rPr lang="ru-RU" sz="2000" b="1" dirty="0" smtClean="0"/>
              <a:t> кубики,</a:t>
            </a:r>
          </a:p>
          <a:p>
            <a:pPr lvl="0">
              <a:lnSpc>
                <a:spcPct val="200000"/>
              </a:lnSpc>
            </a:pPr>
            <a:r>
              <a:rPr lang="ru-RU" sz="2000" b="1" dirty="0" smtClean="0"/>
              <a:t> пластины</a:t>
            </a:r>
            <a:endParaRPr lang="ru-RU" sz="2000" b="1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pic>
        <p:nvPicPr>
          <p:cNvPr id="3" name="Рисунок 2" descr="http://i03.fotocdn.net/s3/122/public_pin_l/23/232430552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571744"/>
            <a:ext cx="2643206" cy="228601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 marL="514350" indent="-514350">
              <a:buNone/>
              <a:defRPr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  <a:defRPr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  <a:defRPr/>
            </a:pPr>
            <a:endParaRPr lang="ru-RU" sz="2800" smtClean="0">
              <a:latin typeface="Calibri" pitchFamily="34" charset="0"/>
              <a:cs typeface="Calibri" pitchFamily="34" charset="0"/>
            </a:endParaRPr>
          </a:p>
          <a:p>
            <a:pPr marL="514350" indent="-514350">
              <a:buNone/>
              <a:defRPr/>
            </a:pPr>
            <a:endParaRPr lang="ru-RU" sz="28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ctr">
              <a:buNone/>
              <a:defRPr/>
            </a:pPr>
            <a:r>
              <a:rPr lang="ru-RU" sz="4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Спасибо за внимание!</a:t>
            </a:r>
          </a:p>
          <a:p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Познавательная сфера</a:t>
            </a:r>
            <a:endParaRPr lang="ru-RU" sz="3600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71546"/>
            <a:ext cx="8229600" cy="5054617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Мышление </a:t>
            </a:r>
            <a:r>
              <a:rPr lang="ru-RU" sz="28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наглядно – действенное</a:t>
            </a:r>
          </a:p>
          <a:p>
            <a:pPr>
              <a:buClr>
                <a:srgbClr val="003399"/>
              </a:buClr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Внимание, мышление, память –  носят </a:t>
            </a:r>
            <a:r>
              <a:rPr lang="ru-RU" sz="28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непроизвольный характер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rgbClr val="003399"/>
              </a:buClr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Восприятие также носит</a:t>
            </a:r>
            <a:r>
              <a:rPr lang="ru-RU" sz="28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непроизвольный характер,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он может выделить в предмете лишь его ярко выраженные признаки, часто являющиеся второстепенными.</a:t>
            </a:r>
          </a:p>
          <a:p>
            <a:endParaRPr lang="ru-RU" sz="2800" b="1" i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786578" y="6643710"/>
            <a:ext cx="2357422" cy="21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Prezentacii.com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4786346"/>
          </a:xfrm>
        </p:spPr>
        <p:txBody>
          <a:bodyPr/>
          <a:lstStyle/>
          <a:p>
            <a:pPr>
              <a:buClr>
                <a:srgbClr val="003399"/>
              </a:buClr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Основной </a:t>
            </a:r>
            <a:r>
              <a:rPr lang="ru-RU" sz="28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способ познания ребенком 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окружающего мира - </a:t>
            </a:r>
            <a:r>
              <a:rPr lang="ru-RU" sz="28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метод проб и ошибок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поэтому дети очень любят разбирать игрушки.</a:t>
            </a:r>
            <a:endParaRPr lang="ru-RU" sz="2800" b="1" i="1" dirty="0" smtClean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3399"/>
              </a:buClr>
              <a:buFont typeface="Arial" pitchFamily="34" charset="0"/>
              <a:buChar char="•"/>
            </a:pPr>
            <a:r>
              <a:rPr lang="ru-RU" sz="2800" dirty="0" smtClean="0">
                <a:latin typeface="Calibri" pitchFamily="34" charset="0"/>
                <a:cs typeface="Calibri" pitchFamily="34" charset="0"/>
              </a:rPr>
              <a:t>Обучение в этом возрасте происходит и на собственном практическом опыте, и на основе </a:t>
            </a:r>
            <a:r>
              <a:rPr lang="ru-RU" sz="28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подражания взрослому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. При этом </a:t>
            </a:r>
            <a:r>
              <a:rPr lang="ru-RU" sz="28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ребёнок подражает всему</a:t>
            </a:r>
            <a:r>
              <a:rPr lang="ru-RU" sz="2800" dirty="0" smtClean="0">
                <a:latin typeface="Calibri" pitchFamily="34" charset="0"/>
                <a:cs typeface="Calibri" pitchFamily="34" charset="0"/>
              </a:rPr>
              <a:t>, что делает взрослый, - и хорошему и плохому; и правильному и не правильному.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/>
          <a:lstStyle/>
          <a:p>
            <a:r>
              <a:rPr lang="ru-RU" sz="360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Эмоциональная сфера </a:t>
            </a:r>
            <a:endParaRPr lang="ru-RU" sz="3600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4429155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В этом возрасте дети очень </a:t>
            </a:r>
            <a:r>
              <a:rPr lang="ru-RU" sz="24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восприимчивы к эмоциональному состоянию окружающих.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Они очень подвержены так называемому «эффекту заражения».</a:t>
            </a:r>
          </a:p>
          <a:p>
            <a:pPr>
              <a:buClr>
                <a:srgbClr val="003399"/>
              </a:buClr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Активное </a:t>
            </a:r>
            <a:r>
              <a:rPr lang="ru-RU" sz="24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проявление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 и негативных и позитивных </a:t>
            </a:r>
            <a:r>
              <a:rPr lang="ru-RU" sz="24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эмоций</a:t>
            </a:r>
            <a:r>
              <a:rPr lang="ru-RU" sz="240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зависит от физического комфорта или его отсутствия.</a:t>
            </a:r>
          </a:p>
          <a:p>
            <a:r>
              <a:rPr lang="ru-RU" sz="24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Основными чертами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ребенка 2-3 лет являются открытость, честность и искренность. Он просто не умеет скрывать свои симпатии или антипатии к кому или чему бы то ни было.</a:t>
            </a:r>
          </a:p>
          <a:p>
            <a:r>
              <a:rPr lang="ru-RU" sz="24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Чувства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ребенка неустойчивы и противоречивы, а </a:t>
            </a:r>
            <a:r>
              <a:rPr lang="ru-RU" sz="24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настроение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подвержено частой смене.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/>
          <a:lstStyle/>
          <a:p>
            <a:r>
              <a:rPr lang="ru-RU" sz="320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Общение ребенка раннего возраста</a:t>
            </a:r>
            <a:endParaRPr lang="ru-RU" sz="3200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026029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Общение со взрослым  </a:t>
            </a:r>
            <a:r>
              <a:rPr lang="ru-RU" sz="24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ситуативно-деловое.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В</a:t>
            </a:r>
            <a:r>
              <a:rPr lang="ru-RU" sz="24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совместной деятельности со взрослым ребенок овладевает культурными действиями с предметами, познает их свойства и отношения.</a:t>
            </a:r>
          </a:p>
          <a:p>
            <a:pPr>
              <a:buNone/>
            </a:pPr>
            <a:endParaRPr lang="ru-RU" sz="24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3399"/>
              </a:buClr>
            </a:pPr>
            <a:r>
              <a:rPr lang="ru-RU" sz="2400" dirty="0" smtClean="0">
                <a:latin typeface="Calibri" pitchFamily="34" charset="0"/>
                <a:cs typeface="Calibri" pitchFamily="34" charset="0"/>
              </a:rPr>
              <a:t>Сверстник ещё не представляет для малыша особого интереса и рассматривается им как ещё один предмет. Дети </a:t>
            </a:r>
            <a:r>
              <a:rPr lang="ru-RU" sz="24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играют «рядом, но не  вместе».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Друг для друга они нередко становятся источниками отрицательных эмоций.</a:t>
            </a:r>
          </a:p>
          <a:p>
            <a:pPr>
              <a:buNone/>
            </a:pP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Кризис 3-х лет</a:t>
            </a:r>
            <a:endParaRPr lang="ru-RU" sz="3600" b="1" dirty="0">
              <a:solidFill>
                <a:srgbClr val="003399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Clr>
                <a:srgbClr val="003399"/>
              </a:buClr>
              <a:buNone/>
            </a:pPr>
            <a:r>
              <a:rPr lang="ru-RU" sz="2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Один из наиболее трудных моментов в жизни ребенка. </a:t>
            </a:r>
          </a:p>
          <a:p>
            <a:pPr>
              <a:buClr>
                <a:srgbClr val="003399"/>
              </a:buClr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Это разрушение, пересмотр старой системы социальных отношений. Ребенок, </a:t>
            </a:r>
            <a:r>
              <a:rPr lang="ru-RU" sz="2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отделяясь от взрослых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пытается установить с ними новые, более глубокие отношения.</a:t>
            </a:r>
          </a:p>
          <a:p>
            <a:pPr>
              <a:buNone/>
            </a:pPr>
            <a:endParaRPr lang="ru-RU" sz="2000" dirty="0" smtClean="0">
              <a:latin typeface="Calibri" pitchFamily="34" charset="0"/>
              <a:cs typeface="Calibri" pitchFamily="34" charset="0"/>
            </a:endParaRPr>
          </a:p>
          <a:p>
            <a:pPr>
              <a:buClr>
                <a:srgbClr val="003399"/>
              </a:buClr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Изменение позиции ребенка – </a:t>
            </a:r>
            <a:r>
              <a:rPr lang="ru-RU" sz="2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«Я – новая позиция САМ»,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возрастание его самостоятельности и активности, требуют от близких взрослых своевременной перестройки. Если же новые отношения с ребенком не складываются, его инициатива не поощряется, самостоятельность постоянно ограничивается, у ребенка возникают собственно КРИЗИСНЫЕ ЯВЛЕНИЯ, проявляющиеся в отношениях со взрослыми.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229600" cy="785818"/>
          </a:xfrm>
        </p:spPr>
        <p:txBody>
          <a:bodyPr/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Признаки кризиса 3х лет: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endParaRPr lang="ru-RU" sz="3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911741"/>
          </a:xfrm>
        </p:spPr>
        <p:txBody>
          <a:bodyPr/>
          <a:lstStyle/>
          <a:p>
            <a:r>
              <a:rPr lang="ru-RU" sz="2800" i="1" dirty="0" smtClean="0">
                <a:solidFill>
                  <a:srgbClr val="003399"/>
                </a:solidFill>
              </a:rPr>
              <a:t>Негативизм</a:t>
            </a:r>
          </a:p>
          <a:p>
            <a:r>
              <a:rPr lang="ru-RU" sz="2800" i="1" dirty="0" smtClean="0">
                <a:solidFill>
                  <a:srgbClr val="003399"/>
                </a:solidFill>
              </a:rPr>
              <a:t>Упрямство</a:t>
            </a:r>
          </a:p>
          <a:p>
            <a:r>
              <a:rPr lang="ru-RU" sz="2800" i="1" dirty="0" smtClean="0">
                <a:solidFill>
                  <a:srgbClr val="003399"/>
                </a:solidFill>
              </a:rPr>
              <a:t>Строптивость</a:t>
            </a:r>
          </a:p>
          <a:p>
            <a:r>
              <a:rPr lang="ru-RU" sz="2800" i="1" dirty="0" smtClean="0">
                <a:solidFill>
                  <a:srgbClr val="003399"/>
                </a:solidFill>
              </a:rPr>
              <a:t>Своеволие</a:t>
            </a:r>
          </a:p>
          <a:p>
            <a:r>
              <a:rPr lang="ru-RU" sz="2800" i="1" dirty="0" smtClean="0">
                <a:solidFill>
                  <a:srgbClr val="003399"/>
                </a:solidFill>
              </a:rPr>
              <a:t>Протест-бунт</a:t>
            </a:r>
          </a:p>
          <a:p>
            <a:r>
              <a:rPr lang="ru-RU" sz="2800" i="1" dirty="0" smtClean="0">
                <a:solidFill>
                  <a:srgbClr val="003399"/>
                </a:solidFill>
              </a:rPr>
              <a:t>Симптом обесценивания</a:t>
            </a:r>
          </a:p>
          <a:p>
            <a:r>
              <a:rPr lang="ru-RU" sz="2800" i="1" dirty="0" smtClean="0">
                <a:solidFill>
                  <a:srgbClr val="003399"/>
                </a:solidFill>
              </a:rPr>
              <a:t>Деспотизм</a:t>
            </a:r>
            <a:endParaRPr lang="ru-RU" sz="2800" i="1" dirty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/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ЧТО ДЕЛАТЬ, ЕСЛИ РЕБЕНОК УПРЯМИТСЯ?</a:t>
            </a:r>
            <a:r>
              <a:rPr lang="ru-RU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/>
          <a:lstStyle/>
          <a:p>
            <a:pPr>
              <a:buClr>
                <a:srgbClr val="003399"/>
              </a:buClr>
            </a:pPr>
            <a:r>
              <a:rPr lang="ru-RU" sz="2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Не придавайте большого значения упрямству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 Примите к сведению этот приступ, но не очень волнуйтесь за ребенка.</a:t>
            </a:r>
          </a:p>
          <a:p>
            <a:pPr>
              <a:buClr>
                <a:srgbClr val="003399"/>
              </a:buClr>
            </a:pPr>
            <a:r>
              <a:rPr lang="ru-RU" sz="2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Оставайтесь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вовремя приступа упрямства </a:t>
            </a:r>
            <a:r>
              <a:rPr lang="ru-RU" sz="2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рядом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с ребенком и дайте ему почувствовать, что понимаете, как он страдает.</a:t>
            </a:r>
          </a:p>
          <a:p>
            <a:pPr>
              <a:buClr>
                <a:srgbClr val="003399"/>
              </a:buClr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Не пытайтесь в это время что – либо внушать вашему ребенку. </a:t>
            </a:r>
            <a:r>
              <a:rPr lang="ru-RU" sz="2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Ругать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 такой ситуации </a:t>
            </a:r>
            <a:r>
              <a:rPr lang="ru-RU" sz="2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не имеет смысла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 Он сильно возбужден и не может вас понять.</a:t>
            </a:r>
          </a:p>
          <a:p>
            <a:pPr>
              <a:buClr>
                <a:srgbClr val="003399"/>
              </a:buClr>
            </a:pPr>
            <a:r>
              <a:rPr lang="ru-RU" sz="2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Будьте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в поведении с ребенком </a:t>
            </a:r>
            <a:r>
              <a:rPr lang="ru-RU" sz="2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настойчивы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. Если вы сказали «нет», оставайтесь и дальше при этом мнении.</a:t>
            </a:r>
            <a:endParaRPr lang="ru-RU" sz="2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428628"/>
          </a:xfrm>
        </p:spPr>
        <p:txBody>
          <a:bodyPr/>
          <a:lstStyle/>
          <a:p>
            <a:r>
              <a:rPr lang="ru-RU" sz="3200" dirty="0" smtClean="0">
                <a:latin typeface="Calibri" pitchFamily="34" charset="0"/>
                <a:cs typeface="Calibri" pitchFamily="34" charset="0"/>
              </a:rPr>
              <a:t/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r>
              <a:rPr lang="ru-RU" sz="3200" dirty="0" smtClean="0">
                <a:latin typeface="Calibri" pitchFamily="34" charset="0"/>
                <a:cs typeface="Calibri" pitchFamily="34" charset="0"/>
              </a:rPr>
              <a:t>КАК ПРЕОДОЛЕТЬ КАПРИЗЫ?</a:t>
            </a:r>
            <a:br>
              <a:rPr lang="ru-RU" sz="3200" dirty="0" smtClean="0">
                <a:latin typeface="Calibri" pitchFamily="34" charset="0"/>
                <a:cs typeface="Calibri" pitchFamily="34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268931"/>
          </a:xfrm>
        </p:spPr>
        <p:txBody>
          <a:bodyPr/>
          <a:lstStyle/>
          <a:p>
            <a:pPr algn="ctr">
              <a:buNone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    </a:t>
            </a:r>
            <a:r>
              <a:rPr lang="ru-RU" sz="2000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Сначала нужно понять причины капризов и упрямства. Ими могут быть:</a:t>
            </a:r>
          </a:p>
          <a:p>
            <a:pPr>
              <a:buClr>
                <a:srgbClr val="003399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Нарушения режима дня.</a:t>
            </a:r>
          </a:p>
          <a:p>
            <a:pPr>
              <a:buClr>
                <a:srgbClr val="003399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Обилие новых впечатлений.</a:t>
            </a:r>
          </a:p>
          <a:p>
            <a:pPr>
              <a:buClr>
                <a:srgbClr val="003399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Плохое самочувствие во время болезни.</a:t>
            </a:r>
          </a:p>
          <a:p>
            <a:pPr>
              <a:buClr>
                <a:srgbClr val="003399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Переутомление (физическое и психическое).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Преодолеть капризы можно, если:</a:t>
            </a:r>
          </a:p>
          <a:p>
            <a:pPr>
              <a:buClr>
                <a:srgbClr val="003399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Все члены семьи будут иметь </a:t>
            </a:r>
            <a:r>
              <a:rPr lang="ru-RU" sz="2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единые требования 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к ребенку.</a:t>
            </a:r>
          </a:p>
          <a:p>
            <a:pPr>
              <a:buClr>
                <a:srgbClr val="003399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Будут </a:t>
            </a:r>
            <a:r>
              <a:rPr lang="ru-RU" sz="2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тверды в позиции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, дадут понять значение слова «нельзя».</a:t>
            </a:r>
          </a:p>
          <a:p>
            <a:pPr>
              <a:buClr>
                <a:srgbClr val="003399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Научат ребенка хотеть, т.е. вырабатывать настойчивость в достижении цели.</a:t>
            </a:r>
          </a:p>
          <a:p>
            <a:pPr>
              <a:buClr>
                <a:srgbClr val="003399"/>
              </a:buClr>
              <a:buFont typeface="Arial" pitchFamily="34" charset="0"/>
              <a:buChar char="•"/>
            </a:pPr>
            <a:r>
              <a:rPr lang="ru-RU" sz="2000" dirty="0" smtClean="0">
                <a:latin typeface="Calibri" pitchFamily="34" charset="0"/>
                <a:cs typeface="Calibri" pitchFamily="34" charset="0"/>
              </a:rPr>
              <a:t>Будут </a:t>
            </a:r>
            <a:r>
              <a:rPr lang="ru-RU" sz="2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развивать</a:t>
            </a:r>
            <a:r>
              <a:rPr lang="ru-RU" sz="2000" dirty="0" smtClean="0">
                <a:latin typeface="Calibri" pitchFamily="34" charset="0"/>
                <a:cs typeface="Calibri" pitchFamily="34" charset="0"/>
              </a:rPr>
              <a:t> у ребенка </a:t>
            </a:r>
            <a:r>
              <a:rPr lang="ru-RU" sz="2000" b="1" i="1" dirty="0" smtClean="0">
                <a:solidFill>
                  <a:srgbClr val="003399"/>
                </a:solidFill>
                <a:latin typeface="Calibri" pitchFamily="34" charset="0"/>
                <a:cs typeface="Calibri" pitchFamily="34" charset="0"/>
              </a:rPr>
              <a:t>самостоятельность в совместной со взрослыми деятельности.</a:t>
            </a:r>
          </a:p>
          <a:p>
            <a:pPr>
              <a:buNone/>
            </a:pPr>
            <a:r>
              <a:rPr lang="ru-RU" sz="1600" dirty="0" smtClean="0">
                <a:latin typeface="Calibri" pitchFamily="34" charset="0"/>
                <a:cs typeface="Calibri" pitchFamily="34" charset="0"/>
              </a:rPr>
              <a:t> </a:t>
            </a:r>
            <a:endParaRPr lang="ru-RU" sz="16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5130</TotalTime>
  <Words>646</Words>
  <Application>Microsoft Office PowerPoint</Application>
  <PresentationFormat>Экран (4:3)</PresentationFormat>
  <Paragraphs>96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Diseño predeterminado</vt:lpstr>
      <vt:lpstr>Особенности развития детей 2-3 лет (консультация для родителей)</vt:lpstr>
      <vt:lpstr>Познавательная сфера</vt:lpstr>
      <vt:lpstr>Слайд 3</vt:lpstr>
      <vt:lpstr>Эмоциональная сфера </vt:lpstr>
      <vt:lpstr>Общение ребенка раннего возраста</vt:lpstr>
      <vt:lpstr>Кризис 3-х лет</vt:lpstr>
      <vt:lpstr> Признаки кризиса 3х лет: </vt:lpstr>
      <vt:lpstr> ЧТО ДЕЛАТЬ, ЕСЛИ РЕБЕНОК УПРЯМИТСЯ? </vt:lpstr>
      <vt:lpstr> КАК ПРЕОДОЛЕТЬ КАПРИЗЫ? 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user</cp:lastModifiedBy>
  <cp:revision>789</cp:revision>
  <dcterms:created xsi:type="dcterms:W3CDTF">2010-05-23T14:28:12Z</dcterms:created>
  <dcterms:modified xsi:type="dcterms:W3CDTF">2016-02-17T12:59:51Z</dcterms:modified>
</cp:coreProperties>
</file>