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94" r:id="rId7"/>
    <p:sldId id="273" r:id="rId8"/>
    <p:sldId id="295" r:id="rId9"/>
    <p:sldId id="260" r:id="rId10"/>
    <p:sldId id="261" r:id="rId11"/>
    <p:sldId id="267" r:id="rId12"/>
    <p:sldId id="279" r:id="rId13"/>
    <p:sldId id="297" r:id="rId14"/>
    <p:sldId id="272" r:id="rId15"/>
    <p:sldId id="270" r:id="rId16"/>
    <p:sldId id="262" r:id="rId17"/>
    <p:sldId id="268" r:id="rId18"/>
    <p:sldId id="283" r:id="rId19"/>
    <p:sldId id="284" r:id="rId20"/>
    <p:sldId id="285" r:id="rId21"/>
    <p:sldId id="286" r:id="rId22"/>
    <p:sldId id="288" r:id="rId23"/>
    <p:sldId id="287" r:id="rId24"/>
    <p:sldId id="296" r:id="rId25"/>
    <p:sldId id="289" r:id="rId26"/>
    <p:sldId id="280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6" autoAdjust="0"/>
    <p:restoredTop sz="94660"/>
  </p:normalViewPr>
  <p:slideViewPr>
    <p:cSldViewPr>
      <p:cViewPr varScale="1">
        <p:scale>
          <a:sx n="99" d="100"/>
          <a:sy n="99" d="100"/>
        </p:scale>
        <p:origin x="-9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5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6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0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0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1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0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1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5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8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0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1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5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8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6E10-5E40-42D1-B019-3AE2D19517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0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0D5BD-60AF-43A5-BC80-2C2909653F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E7570-371F-4BAB-BDE8-4740BB9D8B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1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45B5-9EC1-4D00-8259-343FA5C67D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3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9D85-CF4A-4307-9691-09C401C669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5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12F8-2574-432F-8D99-C8995405DE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53AA-9D21-42D8-9F5E-9347E084A7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8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F0A6-C22B-488E-80C6-6FE4D65F83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2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62A-9D1E-426E-A87D-96A6E3FDF5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F253-E017-4443-B51D-6ECF33F908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5D47-84E9-4607-8DC8-542BB39533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8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7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0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0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E4758-733D-42FB-A06C-39DB5D4577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008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87;&#1077;&#1088;&#1089;&#1087;&#1077;&#1082;&#1090;&#1080;&#1074;&#1085;&#1086;&#1077;%20&#1087;&#1083;&#1072;&#1085;&#1080;&#1088;&#1086;&#1074;&#1072;&#1085;&#1080;&#1077;.docx" TargetMode="Externa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llforchildren.ru/kidfun/riddles_water.php" TargetMode="External"/><Relationship Id="rId2" Type="http://schemas.openxmlformats.org/officeDocument/2006/relationships/hyperlink" Target="http://kids-kids.ru/archives/" TargetMode="Externa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9" name="WordArt 15"/>
          <p:cNvSpPr>
            <a:spLocks noChangeArrowheads="1" noChangeShapeType="1" noTextEdit="1"/>
          </p:cNvSpPr>
          <p:nvPr/>
        </p:nvSpPr>
        <p:spPr bwMode="auto">
          <a:xfrm flipV="1">
            <a:off x="1258888" y="404664"/>
            <a:ext cx="6769100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5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kern="10" dirty="0">
              <a:ln w="9525">
                <a:solidFill>
                  <a:srgbClr val="A5002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50021"/>
                  </a:gs>
                  <a:gs pos="50000">
                    <a:srgbClr val="FF9FB1"/>
                  </a:gs>
                  <a:gs pos="100000">
                    <a:srgbClr val="A50021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001C74"/>
                </a:outerShdw>
              </a:effectLst>
              <a:latin typeface="Monotype Corsiva"/>
              <a:cs typeface="Arial" charset="0"/>
            </a:endParaRPr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251520" y="5993928"/>
            <a:ext cx="4391918" cy="86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Воспитатель: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Татаринская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 Наталья Владимировна</a:t>
            </a:r>
            <a:endParaRPr lang="ru-RU" dirty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3728" y="260648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Муниципальное дошкольное образовательное учреждение </a:t>
            </a:r>
          </a:p>
          <a:p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етский сад общеразвивающего вида №2 п. Семибратово</a:t>
            </a:r>
            <a:endParaRPr lang="ru-RU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240" y="2276872"/>
            <a:ext cx="7128396" cy="101566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Comic Sans MS" pitchFamily="66" charset="0"/>
              </a:rPr>
              <a:t>Вода - водичка</a:t>
            </a:r>
            <a:endParaRPr lang="ru-RU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560" y="253289"/>
            <a:ext cx="498168" cy="6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33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6470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Этапы реализации проекта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433467"/>
          </a:xfrm>
        </p:spPr>
        <p:txBody>
          <a:bodyPr/>
          <a:lstStyle/>
          <a:p>
            <a:pPr lvl="0" algn="just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endParaRPr lang="ru-RU" sz="2400" kern="1200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  <a:hlinkClick r:id="rId2" action="ppaction://hlinkfile"/>
            </a:endParaRPr>
          </a:p>
          <a:p>
            <a:pPr marL="0" indent="0" algn="just" eaLnBrk="1" fontAlgn="auto" hangingPunct="1">
              <a:lnSpc>
                <a:spcPct val="200000"/>
              </a:lnSpc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Подготовительный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этап </a:t>
            </a:r>
            <a:r>
              <a:rPr lang="ru-RU" sz="2800" b="1" kern="12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  <a:hlinkClick r:id="rId2" action="ppaction://hlinkfile"/>
              </a:rPr>
              <a:t>(Приложение)</a:t>
            </a:r>
            <a:endParaRPr lang="ru-RU" sz="2800" b="1" kern="1200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ru-RU" sz="2800" b="1" kern="12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Основной этап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ru-RU" sz="2800" b="1" kern="12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Заключительный этап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33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Работа с педагогами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280920" cy="4281339"/>
          </a:xfrm>
        </p:spPr>
        <p:txBody>
          <a:bodyPr/>
          <a:lstStyle/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Консультация для педагогов: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«Опытно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– экспериментальная деятельность дошкольников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»;</a:t>
            </a:r>
            <a:endParaRPr lang="ru-RU" sz="2400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Показ  презентации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«Волшебница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– вода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».</a:t>
            </a:r>
            <a:endParaRPr lang="ru-RU" sz="2400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8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6470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Работа с родителями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4562"/>
            <a:ext cx="8377245" cy="517403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Анкетирование родителей на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тему: «Отношение родителей к исследовательской деятельности».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Консультации: «Роль семьи в развитии поисково-исследовательской активности ребенка»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 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“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Как организовать опыты с водой дома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”; «Эксперименты с водой для детей».</a:t>
            </a:r>
            <a:endParaRPr lang="ru-RU" sz="2400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Участие родителей в работе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   по пополнению уголка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   экспериментирования в группе.</a:t>
            </a:r>
            <a:endParaRPr lang="ru-RU" sz="2400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Проведение опытов с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детьми </a:t>
            </a:r>
            <a:endParaRPr lang="ru-RU" sz="2400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    дома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по теме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“Водяные превращения”.</a:t>
            </a:r>
            <a:endParaRPr lang="ru-RU" sz="2400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50" name="Picture 2" descr="C:\Users\Mr. X\Desktop\фото\Camera\20150115_085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441" y="3267135"/>
            <a:ext cx="3384376" cy="2160240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5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462" y="188640"/>
            <a:ext cx="8229600" cy="692696"/>
          </a:xfrm>
        </p:spPr>
        <p:txBody>
          <a:bodyPr/>
          <a:lstStyle/>
          <a:p>
            <a:r>
              <a:rPr lang="ru-RU" kern="1200" dirty="0" smtClean="0">
                <a:solidFill>
                  <a:srgbClr val="7030A0"/>
                </a:solidFill>
                <a:latin typeface="Candara"/>
              </a:rPr>
              <a:t> </a:t>
            </a:r>
            <a:r>
              <a:rPr lang="ru-RU" sz="4000" b="1" kern="1200" dirty="0" smtClean="0">
                <a:solidFill>
                  <a:srgbClr val="0070C0"/>
                </a:solidFill>
                <a:latin typeface="Comic Sans MS" pitchFamily="66" charset="0"/>
              </a:rPr>
              <a:t>Результаты  </a:t>
            </a:r>
            <a:r>
              <a:rPr lang="ru-RU" sz="4000" b="1" kern="1200" dirty="0">
                <a:solidFill>
                  <a:srgbClr val="0070C0"/>
                </a:solidFill>
                <a:latin typeface="Comic Sans MS" pitchFamily="66" charset="0"/>
              </a:rPr>
              <a:t>проекта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754" y="1484784"/>
            <a:ext cx="8682996" cy="4464496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</a:rPr>
              <a:t>Дети 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</a:rPr>
              <a:t>имеют представление о воде, её состояниях, свойствах</a:t>
            </a: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</a:rPr>
              <a:t>Знают о значении воды в жизни человека и всего живого на </a:t>
            </a: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</a:rPr>
              <a:t>Земле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Comic Sans MS" pitchFamily="66" charset="0"/>
              </a:rPr>
              <a:t>Умеют пользоваться материалами и оборудованием опытно-экспериментальной деятельности для изучения воды и её свойств</a:t>
            </a: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300" kern="1200" dirty="0" smtClean="0">
                <a:solidFill>
                  <a:srgbClr val="002060"/>
                </a:solidFill>
                <a:latin typeface="Comic Sans MS" pitchFamily="66" charset="0"/>
              </a:rPr>
              <a:t>Проявлен интерес родителей  </a:t>
            </a:r>
            <a:r>
              <a:rPr lang="ru-RU" sz="2300" kern="1200" dirty="0">
                <a:solidFill>
                  <a:srgbClr val="002060"/>
                </a:solidFill>
                <a:latin typeface="Comic Sans MS" pitchFamily="66" charset="0"/>
              </a:rPr>
              <a:t>к использованию </a:t>
            </a:r>
            <a:r>
              <a:rPr lang="ru-RU" sz="2300" kern="1200" dirty="0" smtClean="0">
                <a:solidFill>
                  <a:srgbClr val="002060"/>
                </a:solidFill>
                <a:latin typeface="Comic Sans MS" pitchFamily="66" charset="0"/>
              </a:rPr>
              <a:t>опытно–экспериментальной </a:t>
            </a:r>
            <a:r>
              <a:rPr lang="ru-RU" sz="2300" kern="1200" dirty="0">
                <a:solidFill>
                  <a:srgbClr val="002060"/>
                </a:solidFill>
                <a:latin typeface="Comic Sans MS" pitchFamily="66" charset="0"/>
              </a:rPr>
              <a:t>деятельности в домашних </a:t>
            </a:r>
            <a:r>
              <a:rPr lang="ru-RU" sz="2300" kern="1200" dirty="0" smtClean="0">
                <a:solidFill>
                  <a:srgbClr val="002060"/>
                </a:solidFill>
                <a:latin typeface="Comic Sans MS" pitchFamily="66" charset="0"/>
              </a:rPr>
              <a:t>условиях.</a:t>
            </a:r>
            <a:endParaRPr lang="ru-RU" sz="2300" kern="1200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300" dirty="0" smtClean="0">
                <a:solidFill>
                  <a:srgbClr val="002060"/>
                </a:solidFill>
                <a:latin typeface="Comic Sans MS" pitchFamily="66" charset="0"/>
              </a:rPr>
              <a:t>Дети радуются своим успехам.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774" y="5949280"/>
            <a:ext cx="87849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000" b="1" dirty="0">
                <a:solidFill>
                  <a:srgbClr val="C00000"/>
                </a:solidFill>
                <a:latin typeface="Comic Sans MS" pitchFamily="66" charset="0"/>
              </a:rPr>
              <a:t>Предполагаемые результаты </a:t>
            </a:r>
            <a:r>
              <a:rPr lang="ru-RU" sz="3000" b="1" dirty="0" smtClean="0">
                <a:solidFill>
                  <a:srgbClr val="C00000"/>
                </a:solidFill>
                <a:latin typeface="Comic Sans MS" pitchFamily="66" charset="0"/>
              </a:rPr>
              <a:t>достигнуты</a:t>
            </a:r>
            <a:r>
              <a:rPr lang="ru-RU" sz="3000" b="1" dirty="0">
                <a:solidFill>
                  <a:srgbClr val="C00000"/>
                </a:solidFill>
                <a:latin typeface="Comic Sans MS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041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r. X\Desktop\фото\Camera\20150115_084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38" y="2924944"/>
            <a:ext cx="5040560" cy="3600400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r. X\Desktop\фото\Camera\20141229_111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8126">
            <a:off x="475619" y="1096071"/>
            <a:ext cx="3680199" cy="2882378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r. X\Desktop\фото\Camera\20141117_095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865">
            <a:off x="5484855" y="812843"/>
            <a:ext cx="2970608" cy="3448836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1750"/>
            <a:ext cx="7906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Ознакомительная </a:t>
            </a:r>
            <a:r>
              <a:rPr lang="ru-RU" sz="3600" b="1" dirty="0">
                <a:solidFill>
                  <a:srgbClr val="0070C0"/>
                </a:solidFill>
                <a:latin typeface="Comic Sans MS" pitchFamily="66" charset="0"/>
              </a:rPr>
              <a:t>деятельность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928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r. X\Desktop\фото\Camera\20150112_1109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6" r="14001"/>
          <a:stretch/>
        </p:blipFill>
        <p:spPr bwMode="auto">
          <a:xfrm>
            <a:off x="344486" y="2996952"/>
            <a:ext cx="4033500" cy="3312368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r. X\Desktop\фото\Camera\20150115_111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177" y="548680"/>
            <a:ext cx="4083918" cy="5544616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r. X\Desktop\фото\Camera\20150115_0947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9964">
            <a:off x="473721" y="678153"/>
            <a:ext cx="3712384" cy="2745206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51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Экспериментальная деятельность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Mr. X\Desktop\фото\Camera\20141211_1053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5"/>
          <a:stretch/>
        </p:blipFill>
        <p:spPr bwMode="auto">
          <a:xfrm>
            <a:off x="319498" y="1412775"/>
            <a:ext cx="3748446" cy="2736306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r. X\Desktop\фото\Camera\20141211_1044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4"/>
          <a:stretch/>
        </p:blipFill>
        <p:spPr bwMode="auto">
          <a:xfrm>
            <a:off x="6228184" y="2167083"/>
            <a:ext cx="2671112" cy="2984348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2860" y="4134072"/>
            <a:ext cx="24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«Вода-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это жидкость»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19" y="1342091"/>
            <a:ext cx="3384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«Вода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может менять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цвет»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99" name="Picture 3" descr="C:\Users\Mr. X\Desktop\фото\Camera\20141117_0946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1"/>
          <a:stretch/>
        </p:blipFill>
        <p:spPr bwMode="auto">
          <a:xfrm>
            <a:off x="3536711" y="3058283"/>
            <a:ext cx="2772308" cy="3009424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49" y="6115027"/>
            <a:ext cx="8271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«Вода может принимать форму   разных сосудов»</a:t>
            </a:r>
            <a:endParaRPr lang="ru-RU" sz="2400" b="1" kern="0" dirty="0">
              <a:solidFill>
                <a:srgbClr val="002060"/>
              </a:solidFill>
              <a:latin typeface="Comic Sans MS" pitchFamily="66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4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14993" y="1556791"/>
            <a:ext cx="2929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«Вода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не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имеет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запаха»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7" name="Рисунок 6" descr="C:\Users\Mr. X\Desktop\опыты фото\20141216_1027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641" y="1310107"/>
            <a:ext cx="3168352" cy="2736304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5122" name="Picture 2" descr="C:\Users\Mr. X\Desktop\фото\Camera\20141216_103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3" y="3764639"/>
            <a:ext cx="3600401" cy="2808312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r. X\Desktop\фото\Camera\20141211_1111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0"/>
          <a:stretch/>
        </p:blipFill>
        <p:spPr bwMode="auto">
          <a:xfrm>
            <a:off x="5436096" y="4026090"/>
            <a:ext cx="3516817" cy="2556900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86369" y="2201669"/>
            <a:ext cx="33902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C000"/>
                </a:solidFill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«</a:t>
            </a:r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 </a:t>
            </a:r>
            <a:r>
              <a:rPr lang="ru-RU" sz="22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воде тяжелые предметы тонут, а легкие плавают на </a:t>
            </a:r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поверхности»</a:t>
            </a:r>
            <a:endParaRPr lang="ru-RU" sz="2200" b="1" dirty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5932" y="6171825"/>
            <a:ext cx="3496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«В 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воде есть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воздух»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484" y="1487364"/>
            <a:ext cx="3480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«Пар это тоже вода»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026" name="Picture 2" descr="C:\Users\Mr. X\Desktop\фото\Camera\20150112_091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3622"/>
            <a:ext cx="3528392" cy="3463609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r. X\Desktop\фото\Camera\20150113_162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7364"/>
            <a:ext cx="4032448" cy="2736304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6219" y="4316902"/>
            <a:ext cx="3427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«Растворимость и          нерастворимость веществ в воде»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Продуктивная деятельность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Mr. X\Desktop\фото\Camera\20141128_1015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51" y="1312951"/>
            <a:ext cx="2880320" cy="2952328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r. X\Desktop\фото\Camera\20141128_101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4723"/>
            <a:ext cx="2736304" cy="3510390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r. X\Desktop\фото\Camera\20141203_1036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2808312" cy="2896694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r. X\Desktop\фото\20150126_1720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8089">
            <a:off x="3218736" y="4187088"/>
            <a:ext cx="2736304" cy="2430270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Паспорт проекта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373616" cy="3777283"/>
          </a:xfrm>
        </p:spPr>
        <p:txBody>
          <a:bodyPr/>
          <a:lstStyle/>
          <a:p>
            <a:pPr lvl="0" algn="just" eaLnBrk="1" hangingPunct="1">
              <a:lnSpc>
                <a:spcPct val="150000"/>
              </a:lnSpc>
              <a:buClr>
                <a:srgbClr val="002060"/>
              </a:buClr>
              <a:buSzPct val="95000"/>
              <a:buFont typeface="Wingdings" pitchFamily="2" charset="2"/>
              <a:buChar char="§"/>
            </a:pPr>
            <a:r>
              <a:rPr lang="ru-RU" sz="2800" kern="1200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Тип проекта – </a:t>
            </a:r>
            <a:r>
              <a:rPr lang="ru-RU" sz="2800" kern="12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познавательно – исследовательский;</a:t>
            </a:r>
            <a:endParaRPr lang="ru-RU" sz="2800" kern="1200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lvl="0" algn="just" eaLnBrk="1" hangingPunct="1">
              <a:lnSpc>
                <a:spcPct val="150000"/>
              </a:lnSpc>
              <a:buClr>
                <a:srgbClr val="002060"/>
              </a:buClr>
              <a:buSzPct val="95000"/>
              <a:buFont typeface="Wingdings" pitchFamily="2" charset="2"/>
              <a:buChar char="§"/>
            </a:pPr>
            <a:r>
              <a:rPr lang="ru-RU" sz="2800" kern="1200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По предметно – содержательной области – </a:t>
            </a:r>
            <a:r>
              <a:rPr lang="ru-RU" sz="2800" kern="12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окружающий мир;</a:t>
            </a:r>
            <a:endParaRPr lang="ru-RU" sz="2800" kern="1200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lvl="0" algn="just" eaLnBrk="1" hangingPunct="1">
              <a:lnSpc>
                <a:spcPct val="150000"/>
              </a:lnSpc>
              <a:buClr>
                <a:srgbClr val="002060"/>
              </a:buClr>
              <a:buSzPct val="95000"/>
              <a:buFont typeface="Wingdings" pitchFamily="2" charset="2"/>
              <a:buChar char="§"/>
            </a:pPr>
            <a:r>
              <a:rPr lang="ru-RU" sz="2800" kern="12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По </a:t>
            </a:r>
            <a:r>
              <a:rPr lang="ru-RU" sz="2800" kern="1200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количеству участников – </a:t>
            </a:r>
            <a:r>
              <a:rPr lang="ru-RU" sz="2800" kern="12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групповой;</a:t>
            </a:r>
            <a:endParaRPr lang="ru-RU" sz="2800" kern="1200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lvl="0" algn="just" eaLnBrk="1" hangingPunct="1">
              <a:lnSpc>
                <a:spcPct val="150000"/>
              </a:lnSpc>
              <a:buClr>
                <a:srgbClr val="002060"/>
              </a:buClr>
              <a:buSzPct val="95000"/>
              <a:buFont typeface="Wingdings" pitchFamily="2" charset="2"/>
              <a:buChar char="§"/>
            </a:pPr>
            <a:r>
              <a:rPr lang="ru-RU" sz="2800" kern="1200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По продолжительности – </a:t>
            </a:r>
            <a:r>
              <a:rPr lang="ru-RU" sz="2800" kern="12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5 недель.</a:t>
            </a:r>
            <a:endParaRPr lang="ru-RU" sz="2800" kern="1200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95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r. X\Desktop\фото\Camera\20150115_0852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82" t="6512" r="682"/>
          <a:stretch/>
        </p:blipFill>
        <p:spPr bwMode="auto">
          <a:xfrm>
            <a:off x="4283968" y="1008533"/>
            <a:ext cx="4538023" cy="3500585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r. X\Desktop\фото\Camera\20150115_0853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5"/>
          <a:stretch/>
        </p:blipFill>
        <p:spPr bwMode="auto">
          <a:xfrm>
            <a:off x="251520" y="2136477"/>
            <a:ext cx="4320481" cy="3487681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6683">
            <a:off x="251520" y="86161"/>
            <a:ext cx="1790887" cy="184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7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r. X\Desktop\фото\Camera\20141229_095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1" y="548680"/>
            <a:ext cx="8136904" cy="5976664"/>
          </a:xfrm>
          <a:prstGeom prst="round2DiagRect">
            <a:avLst/>
          </a:prstGeom>
          <a:noFill/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4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84573"/>
            <a:ext cx="8229600" cy="5073427"/>
          </a:xfrm>
        </p:spPr>
        <p:txBody>
          <a:bodyPr/>
          <a:lstStyle/>
          <a:p>
            <a:pPr marL="0" lvl="0" indent="0" algn="ctr">
              <a:buNone/>
            </a:pP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lvl="0" indent="0" algn="ctr">
              <a:buNone/>
            </a:pPr>
            <a:r>
              <a:rPr lang="ru-RU" sz="4400" b="1" dirty="0">
                <a:solidFill>
                  <a:srgbClr val="0070C0"/>
                </a:solidFill>
                <a:latin typeface="Comic Sans MS" pitchFamily="66" charset="0"/>
              </a:rPr>
              <a:t>Спасибо </a:t>
            </a:r>
            <a:endParaRPr lang="ru-RU" sz="4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lvl="0"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Comic Sans MS" pitchFamily="66" charset="0"/>
              </a:rPr>
              <a:t>за </a:t>
            </a:r>
            <a:r>
              <a:rPr lang="ru-RU" sz="4400" b="1" dirty="0">
                <a:solidFill>
                  <a:srgbClr val="0070C0"/>
                </a:solidFill>
                <a:latin typeface="Comic Sans MS" pitchFamily="66" charset="0"/>
              </a:rPr>
              <a:t>внимание!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8721">
            <a:off x="-4380" y="967464"/>
            <a:ext cx="2952328" cy="228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1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Информационные ресурсы: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25689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Алексеева Е.Н. Экология – здоровье //Дошкольное воспитание. – 2000. – № 7. – С. 15-20.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Бобылева Л.К. Экологические знания – дошкольникам. //Дошкольное воспитание. – 1997. – № 7. – С. 16-19.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Волочкова В.Н., Степанова Н.В. Конспекты занятий в детском саду. Экология. ТЦ «Учитель», Воронеж. 2004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Кирикэ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Г. Ребенок и природа //Дошкольное воспитание. – 1993. – № 3. – С. 3-9.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Киселева Л.С.,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Т.А.Данилина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Т.С.Лагода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М.Б.Зуйкова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 Проектный метод в деятельности дошкольного учреждения. М.: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Арктри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 2005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Костюченко М. Экспериментируем //Дошкольное воспитание. – 2006. – № 8. – С. 27-37.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М. Д. Перин «Живая вода»;</a:t>
            </a:r>
            <a:b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знакомство с учителем здоровья «КАПЕЛИЯ» </a:t>
            </a:r>
            <a:r>
              <a:rPr lang="ru-RU" i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(программа Здравствуй)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;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Рыжова </a:t>
            </a:r>
            <a:r>
              <a:rPr lang="ru-RU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Н.А.Авдеева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Н.Н., Степанова Г.Б. Жизнь вокруг нас. – Ярославль: Академия развития, 2003.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Рыжовава</a:t>
            </a:r>
            <a:r>
              <a:rPr lang="ru-RU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Н.А. Экологическое воспитание в детском саду. – М.: Карапуз, 2000.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u="sng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hlinkClick r:id="rId2"/>
              </a:rPr>
              <a:t>http://kids-kids.ru/archives/</a:t>
            </a:r>
            <a:endParaRPr lang="ru-RU" u="sng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u="sng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  <a:hlinkClick r:id="rId3"/>
              </a:rPr>
              <a:t>http://allforchildren.ru/kidfun/riddles_water.php</a:t>
            </a:r>
            <a:endParaRPr lang="ru-RU" u="sng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0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  <a:latin typeface="Comic Sans MS" pitchFamily="66" charset="0"/>
              </a:rPr>
              <a:t>Символ жизни на земле – вода!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7884368" cy="452596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		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«Люди, научившиеся… наблюдениям и опытам, приобретают  способность сами ставить вопросы и получать на них ответы, оказываясь на более высоком умственном и нравственном уровне в сравнении с теми, кто такой школы не прошел»</a:t>
            </a:r>
          </a:p>
          <a:p>
            <a:pPr algn="r">
              <a:buNone/>
            </a:pP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К. Е. Тимирязев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kern="1200" dirty="0">
                <a:solidFill>
                  <a:srgbClr val="0070C0"/>
                </a:solidFill>
                <a:latin typeface="Comic Sans MS" pitchFamily="66" charset="0"/>
              </a:rPr>
              <a:t>Участники проекта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3600" b="1" kern="1200" dirty="0">
              <a:solidFill>
                <a:srgbClr val="04617B">
                  <a:lumMod val="75000"/>
                </a:srgbClr>
              </a:solidFill>
              <a:latin typeface="Constantia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539552" y="1628800"/>
            <a:ext cx="4032448" cy="18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РОДИТЕЛИ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4860032" y="1574794"/>
            <a:ext cx="3888432" cy="19082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ПЕДАГОГ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267744" y="3573016"/>
            <a:ext cx="3600400" cy="173882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ДЕТИ</a:t>
            </a:r>
            <a:endParaRPr lang="ru-RU" sz="3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7"/>
          <p:cNvSpPr txBox="1">
            <a:spLocks noChangeArrowheads="1"/>
          </p:cNvSpPr>
          <p:nvPr/>
        </p:nvSpPr>
        <p:spPr bwMode="auto">
          <a:xfrm>
            <a:off x="250825" y="188913"/>
            <a:ext cx="86423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Цель проекта</a:t>
            </a:r>
            <a:endParaRPr lang="ru-RU" sz="48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075" name="Rectangle 59"/>
          <p:cNvSpPr>
            <a:spLocks noChangeArrowheads="1"/>
          </p:cNvSpPr>
          <p:nvPr/>
        </p:nvSpPr>
        <p:spPr bwMode="auto">
          <a:xfrm>
            <a:off x="395288" y="1557338"/>
            <a:ext cx="83534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ru-RU" sz="3200" i="1">
              <a:solidFill>
                <a:srgbClr val="000000"/>
              </a:solidFill>
              <a:latin typeface="Sylfaen" pitchFamily="18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1772816"/>
            <a:ext cx="50405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 smtClean="0">
                <a:solidFill>
                  <a:srgbClr val="002060"/>
                </a:solidFill>
                <a:latin typeface="Candara" pitchFamily="34" charset="0"/>
                <a:cs typeface="Arial" pitchFamily="34" charset="0"/>
              </a:rPr>
              <a:t>     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Расширение и углубление представлений  детей о значимости воды в жизни человека и всего живого.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06098">
            <a:off x="264473" y="1436344"/>
            <a:ext cx="3159182" cy="335059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54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7"/>
          <p:cNvSpPr txBox="1">
            <a:spLocks noChangeArrowheads="1"/>
          </p:cNvSpPr>
          <p:nvPr/>
        </p:nvSpPr>
        <p:spPr bwMode="auto">
          <a:xfrm>
            <a:off x="0" y="116632"/>
            <a:ext cx="86423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lfae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latin typeface="Comic Sans MS" pitchFamily="66" charset="0"/>
                <a:ea typeface="+mj-ea"/>
                <a:cs typeface="+mj-cs"/>
              </a:rPr>
              <a:t>Задачи</a:t>
            </a:r>
            <a:endParaRPr lang="ru-RU" sz="48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075" name="Rectangle 59"/>
          <p:cNvSpPr>
            <a:spLocks noChangeArrowheads="1"/>
          </p:cNvSpPr>
          <p:nvPr/>
        </p:nvSpPr>
        <p:spPr bwMode="auto">
          <a:xfrm>
            <a:off x="395288" y="1557338"/>
            <a:ext cx="83534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3200" i="1" dirty="0">
              <a:solidFill>
                <a:srgbClr val="000000"/>
              </a:solidFill>
              <a:latin typeface="Sylfaen" pitchFamily="18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630816"/>
            <a:ext cx="727280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§"/>
            </a:pPr>
            <a:endParaRPr lang="ru-RU" sz="1400" dirty="0">
              <a:solidFill>
                <a:srgbClr val="00206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19" y="1268760"/>
            <a:ext cx="84971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Рассказать детям о значении воды в жизни человека и других живых организмов.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Познакомить детей с основными свойствами воды путем организации опытно-экспериментальной деятельности.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Привить первоначальные 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навыки исследовательской </a:t>
            </a: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деятельности, познавательной активности, самостоятельности.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Повысить уровень речевой активности, овладения экспериментальной деятельностью</a:t>
            </a: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Воспитывать бережное отношение к воде.</a:t>
            </a:r>
            <a:endParaRPr lang="ru-RU" sz="2400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000" b="1" kern="1200" dirty="0" smtClean="0">
                <a:solidFill>
                  <a:srgbClr val="0070C0"/>
                </a:solidFill>
                <a:latin typeface="Comic Sans MS" pitchFamily="66" charset="0"/>
              </a:rPr>
              <a:t>Ожидаемые результаты 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373616" cy="4525963"/>
          </a:xfrm>
        </p:spPr>
        <p:txBody>
          <a:bodyPr/>
          <a:lstStyle/>
          <a:p>
            <a:pPr marL="0" lv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31B6FD"/>
              </a:buClr>
              <a:buSzPct val="100000"/>
              <a:buNone/>
            </a:pPr>
            <a:r>
              <a:rPr lang="ru-RU" sz="2800" b="1" kern="12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800" b="1" kern="1200" dirty="0" smtClean="0">
                <a:solidFill>
                  <a:srgbClr val="002060"/>
                </a:solidFill>
                <a:latin typeface="Comic Sans MS" pitchFamily="66" charset="0"/>
              </a:rPr>
              <a:t> Для детей: 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ru-RU" sz="2800" kern="12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Расширять представления детей о воде;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ru-RU" sz="2800" kern="12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Дети будут называть не только свойства воды, но и уметь на опытах их доказывать;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ru-RU" sz="2800" kern="12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Понимать взаимосвязь воды и всего живого на земле;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ru-RU" sz="2800" kern="12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Обогащать словарный запас;</a:t>
            </a:r>
          </a:p>
          <a:p>
            <a:pPr algn="just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buFont typeface="Wingdings" pitchFamily="2" charset="2"/>
              <a:buChar char="§"/>
            </a:pPr>
            <a:r>
              <a:rPr lang="ru-RU" sz="2800" kern="12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Воспитать бережное отношение к воде.</a:t>
            </a:r>
            <a:endParaRPr lang="ru-RU" sz="2800" kern="1200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1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064896" cy="439248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 Для педагогов: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Повысится профессиональная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компетен-ция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педагогов ДОУ;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Распространится опыт работы по опыт-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нической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деятельности в ДОУ;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Создано учебное пособие по 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экспери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-ментальной деятельности.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000" b="1" kern="1200" dirty="0" smtClean="0">
                <a:solidFill>
                  <a:srgbClr val="0070C0"/>
                </a:solidFill>
                <a:latin typeface="Comic Sans MS" pitchFamily="66" charset="0"/>
              </a:rPr>
              <a:t>Ожидаемые результаты 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24744"/>
            <a:ext cx="83667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 Для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родителей: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Информированность 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об 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опытно-</a:t>
            </a:r>
            <a:r>
              <a:rPr lang="ru-RU" sz="2800" dirty="0" err="1" smtClean="0">
                <a:solidFill>
                  <a:srgbClr val="002060"/>
                </a:solidFill>
                <a:latin typeface="Comic Sans MS" pitchFamily="66" charset="0"/>
              </a:rPr>
              <a:t>экспери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- ментальной 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деятельности;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Проявление 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интереса к экспериментальной деятельности;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Участие 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в экспериментальной деятельности в домашних условиях;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 Желание родителей в 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дальнейшем принимать </a:t>
            </a:r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участие в опытно экспериментальной деятельности</a:t>
            </a:r>
            <a:r>
              <a:rPr lang="ru-RU" sz="2800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4000" b="1" kern="1200" dirty="0" smtClean="0">
                <a:solidFill>
                  <a:srgbClr val="0070C0"/>
                </a:solidFill>
                <a:latin typeface="Comic Sans MS" pitchFamily="66" charset="0"/>
              </a:rPr>
              <a:t>Ожидаемые результаты 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5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2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A0000"/>
      </a:hlink>
      <a:folHlink>
        <a:srgbClr val="FF9FB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Другая 2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A0000"/>
      </a:hlink>
      <a:folHlink>
        <a:srgbClr val="FF9FB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Другая 2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A0000"/>
      </a:hlink>
      <a:folHlink>
        <a:srgbClr val="FF9FB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Другая 2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A0000"/>
      </a:hlink>
      <a:folHlink>
        <a:srgbClr val="FF9FB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583</Words>
  <Application>Microsoft Office PowerPoint</Application>
  <PresentationFormat>Экран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Презентация PowerPoint</vt:lpstr>
      <vt:lpstr>Паспорт проекта</vt:lpstr>
      <vt:lpstr>Символ жизни на земле – вода!</vt:lpstr>
      <vt:lpstr>Участники проекта</vt:lpstr>
      <vt:lpstr>Презентация PowerPoint</vt:lpstr>
      <vt:lpstr>Презентация PowerPoint</vt:lpstr>
      <vt:lpstr>Ожидаемые результаты </vt:lpstr>
      <vt:lpstr>Ожидаемые результаты </vt:lpstr>
      <vt:lpstr>Ожидаемые результаты </vt:lpstr>
      <vt:lpstr>Этапы реализации проекта</vt:lpstr>
      <vt:lpstr>Работа с педагогами</vt:lpstr>
      <vt:lpstr>Работа с родителями</vt:lpstr>
      <vt:lpstr> Результаты  проекта</vt:lpstr>
      <vt:lpstr>Презентация PowerPoint</vt:lpstr>
      <vt:lpstr>Презентация PowerPoint</vt:lpstr>
      <vt:lpstr>Экспериментальная деятельность</vt:lpstr>
      <vt:lpstr>Презентация PowerPoint</vt:lpstr>
      <vt:lpstr>Презентация PowerPoint</vt:lpstr>
      <vt:lpstr>Продуктивная деятельность</vt:lpstr>
      <vt:lpstr>Презентация PowerPoint</vt:lpstr>
      <vt:lpstr>Презентация PowerPoint</vt:lpstr>
      <vt:lpstr>Презентация PowerPoint</vt:lpstr>
      <vt:lpstr>Информационные ресурсы: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Mr. X</dc:creator>
  <cp:lastModifiedBy>11</cp:lastModifiedBy>
  <cp:revision>120</cp:revision>
  <dcterms:created xsi:type="dcterms:W3CDTF">2014-10-24T09:47:48Z</dcterms:created>
  <dcterms:modified xsi:type="dcterms:W3CDTF">2006-09-08T03:09:27Z</dcterms:modified>
</cp:coreProperties>
</file>