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5" r:id="rId3"/>
    <p:sldId id="259" r:id="rId4"/>
    <p:sldId id="257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3" r:id="rId13"/>
    <p:sldId id="285" r:id="rId14"/>
    <p:sldId id="289" r:id="rId15"/>
    <p:sldId id="261" r:id="rId16"/>
    <p:sldId id="286" r:id="rId17"/>
    <p:sldId id="290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3300"/>
    <a:srgbClr val="000000"/>
    <a:srgbClr val="EDF3D9"/>
    <a:srgbClr val="FAF7D2"/>
    <a:srgbClr val="F3F4D8"/>
    <a:srgbClr val="FF99FF"/>
    <a:srgbClr val="9900FF"/>
    <a:srgbClr val="FF33CC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86406" autoAdjust="0"/>
  </p:normalViewPr>
  <p:slideViewPr>
    <p:cSldViewPr>
      <p:cViewPr varScale="1">
        <p:scale>
          <a:sx n="110" d="100"/>
          <a:sy n="110" d="100"/>
        </p:scale>
        <p:origin x="-12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109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49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49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1F40B-D2D8-4BE5-AD9E-33FD7A693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C6E24-420B-4FA7-9C44-9756EB2E6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5F855-F737-4A45-B9DD-047FC7776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42C0-0AE1-4729-84DB-265E913A1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9AFD-2D41-4DF5-B039-0F1C300AA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F8C3-AFBE-43BB-88EF-C9B09CF8A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73827-01E0-4E6B-9E93-C533E206B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BB1F2-D6C3-4FDB-B56F-C92874F84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C365-AE1C-43B7-A8F5-E9850D6B9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130A-6281-46FE-BDD4-23C49F9C3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772A-8C96-4C4E-91D2-8564CA8D3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8E9D1-5467-4505-A243-177E8CDCA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D65FB-0EBE-4101-B970-8F30CDD6A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355A5-22D4-4C7A-9091-148AB3F6A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3B40E-564B-4CC8-8DED-FF6F62E06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8D27C-18B4-4E77-9766-C5D333790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25294-14AF-4F4E-85F0-4EF89B36C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B89A3-239A-47F3-ACF6-F7A5F6176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rgbClr val="FFFF66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2390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2390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1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1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391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2391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1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1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1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1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2392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392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392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23924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25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2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239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2393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3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3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39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9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9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9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890577F-92EF-43F5-8431-954B1C1CE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10"/>
          <p:cNvSpPr>
            <a:spLocks noChangeArrowheads="1" noChangeShapeType="1" noTextEdit="1"/>
          </p:cNvSpPr>
          <p:nvPr/>
        </p:nvSpPr>
        <p:spPr bwMode="auto">
          <a:xfrm>
            <a:off x="539750" y="1752600"/>
            <a:ext cx="80645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3227"/>
              </a:avLst>
            </a:prstTxWarp>
          </a:bodyPr>
          <a:lstStyle/>
          <a:p>
            <a:endParaRPr lang="ru-RU" sz="14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99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12294" name="WordArt 19"/>
          <p:cNvSpPr>
            <a:spLocks noChangeArrowheads="1" noChangeShapeType="1" noTextEdit="1"/>
          </p:cNvSpPr>
          <p:nvPr/>
        </p:nvSpPr>
        <p:spPr bwMode="auto">
          <a:xfrm>
            <a:off x="3779838" y="5805488"/>
            <a:ext cx="345598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1800" b="1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4648200"/>
            <a:ext cx="5791200" cy="20574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  <a:t>Использование современных образовательных технологий в процессе реализации образовательных областей</a:t>
            </a:r>
            <a:endParaRPr lang="ru-RU" dirty="0">
              <a:solidFill>
                <a:schemeClr val="accent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endParaRPr lang="ru-RU" sz="16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Детский сад № 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р.п. 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Семибратово» </a:t>
            </a:r>
          </a:p>
        </p:txBody>
      </p:sp>
      <p:pic>
        <p:nvPicPr>
          <p:cNvPr id="2050" name="Picture 2" descr="C:\Users\BLrusV\Desktop\Детский сад\Картинки\cropped-1304301789_rrrss-27_www.nevseoboi.com_.u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4191000" cy="320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1295400" y="0"/>
            <a:ext cx="67818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10000"/>
                  </a:schemeClr>
                </a:solidFill>
              </a:rPr>
              <a:t>Идеал ТРИЗ – педагогики </a:t>
            </a:r>
            <a:endParaRPr lang="ru-RU" sz="32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3" name="Рисунок 2" descr="http://i.ytimg.com/vi/Z5UOGBlElUU/maxresdefault.jpg"/>
          <p:cNvPicPr/>
          <p:nvPr/>
        </p:nvPicPr>
        <p:blipFill>
          <a:blip r:embed="rId2" cstate="print"/>
          <a:srcRect r="3868"/>
          <a:stretch>
            <a:fillRect/>
          </a:stretch>
        </p:blipFill>
        <p:spPr bwMode="auto">
          <a:xfrm>
            <a:off x="1143000" y="1905000"/>
            <a:ext cx="6781800" cy="44958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1295400" y="0"/>
            <a:ext cx="67818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10000"/>
                  </a:schemeClr>
                </a:solidFill>
              </a:rPr>
              <a:t>Цели использования ТРИЗ в ДОУ</a:t>
            </a:r>
            <a:endParaRPr lang="ru-RU" sz="32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4800" y="1433438"/>
            <a:ext cx="8458200" cy="54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3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таких качеств мышления, как гибкость, подвижность, системность, диалектичность; </a:t>
            </a:r>
            <a:endParaRPr kumimoji="0" lang="ru-RU" sz="33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3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3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азвитие поисковой активности, стремления к новизне;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3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речи и творческого воображения</a:t>
            </a:r>
            <a:r>
              <a:rPr kumimoji="0" lang="ru-RU" sz="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1295400" y="0"/>
            <a:ext cx="67818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10000"/>
                  </a:schemeClr>
                </a:solidFill>
              </a:rPr>
              <a:t>Задача ТРИЗ</a:t>
            </a:r>
            <a:endParaRPr lang="ru-RU" sz="32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28600" y="19812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привить ребенку радость творческих открытий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ayfaarpesni.org/useruploads/images/Girl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5867400" cy="40386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90600" y="0"/>
            <a:ext cx="76962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10000"/>
                  </a:schemeClr>
                </a:solidFill>
              </a:rPr>
              <a:t>Одна из </a:t>
            </a:r>
            <a:r>
              <a:rPr lang="ru-RU" sz="3200" b="1" dirty="0" err="1" smtClean="0">
                <a:solidFill>
                  <a:schemeClr val="accent1">
                    <a:lumMod val="10000"/>
                  </a:schemeClr>
                </a:solidFill>
              </a:rPr>
              <a:t>первоиспытателей</a:t>
            </a:r>
            <a:r>
              <a:rPr lang="ru-RU" sz="3200" b="1" dirty="0" smtClean="0">
                <a:solidFill>
                  <a:schemeClr val="accent1">
                    <a:lumMod val="10000"/>
                  </a:schemeClr>
                </a:solidFill>
              </a:rPr>
              <a:t> ТРИЗ</a:t>
            </a:r>
            <a:endParaRPr lang="ru-RU" sz="32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3" name="Рисунок 2" descr="http://www.aversev.by/image.php/media/author/gin_si.jpg?width=195&amp;height=350&amp;image=/media/author/gin_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2743200" cy="36576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76600" y="1752600"/>
            <a:ext cx="55626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Гин</a:t>
            </a:r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Светлана Ивановна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учитель начальных классов высшей квалификационной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категории, кандидат педагогических наук, отличник образования Республики Беларусь, лауреат премии специального фонда Президента Республики Беларусь по поддержке одаренных учащихся, член совета республиканского клуба «Хрустальный журавль», ведущий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сотрудник международной Лаборатории «Образование для новой Эры»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m-1.ru/imgstyle/38481746-bluzki-i-bluzy-kupit-bluzku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81200"/>
            <a:ext cx="350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990600" y="0"/>
            <a:ext cx="70104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10000"/>
                  </a:schemeClr>
                </a:solidFill>
              </a:rPr>
              <a:t>Апробация ТРИЗ</a:t>
            </a:r>
            <a:endParaRPr lang="ru-RU" sz="32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981200"/>
            <a:ext cx="518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lnSpc>
                <a:spcPct val="15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Занятия, предлагаемые в пособии, рекомендуется проводить в течение двух лет с детьми пятого и шестого года жизни</a:t>
            </a:r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990600" y="0"/>
            <a:ext cx="70104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10000"/>
                  </a:schemeClr>
                </a:solidFill>
              </a:rPr>
              <a:t>Апробация ТРИЗ</a:t>
            </a:r>
            <a:endParaRPr lang="ru-RU" sz="32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1828800"/>
            <a:ext cx="2908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детям 4-5 лет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362200"/>
            <a:ext cx="9144000" cy="443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9842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противоречия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9842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системный оператор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9842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 маленьких человечков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9842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ресурсы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R="0" lvl="0" indent="9842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«сочинение загадок» (по методике </a:t>
            </a:r>
          </a:p>
          <a:p>
            <a:pPr marR="0" lvl="0" indent="9842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Нестеренко А.А.)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990600" y="0"/>
            <a:ext cx="70104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10000"/>
                  </a:schemeClr>
                </a:solidFill>
              </a:rPr>
              <a:t>Апробация ТРИЗ</a:t>
            </a:r>
            <a:endParaRPr lang="ru-RU" sz="32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2800" y="1752600"/>
            <a:ext cx="2908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детям 5-6 лет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2209800"/>
            <a:ext cx="8839200" cy="443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«приемы фантазирования»,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«приемы придумывания нового объекта»,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«методика рассказа по картинке» (по методике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Мурашковской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И.Н.),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«обучение навыку классификации» (по методике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Сидорчук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Т.А.)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295400" y="0"/>
            <a:ext cx="6705600" cy="15240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10000"/>
                  </a:schemeClr>
                </a:solidFill>
              </a:rPr>
              <a:t>Результаты применения ТРИЗ</a:t>
            </a:r>
            <a:endParaRPr lang="ru-RU" sz="28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600200"/>
            <a:ext cx="7467600" cy="510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sz="2200" b="1" dirty="0" smtClean="0">
                <a:solidFill>
                  <a:srgbClr val="C00000"/>
                </a:solidFill>
              </a:rPr>
              <a:t>возникает положительное эмоциональное отношение к занятиям;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sz="2200" b="1" dirty="0" smtClean="0">
                <a:solidFill>
                  <a:srgbClr val="C00000"/>
                </a:solidFill>
              </a:rPr>
              <a:t> возрастает познавательная активность и интерес;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sz="2200" b="1" dirty="0" smtClean="0">
                <a:solidFill>
                  <a:srgbClr val="C00000"/>
                </a:solidFill>
              </a:rPr>
              <a:t> детские ответы становятся нестандартными, раскрепощенными;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sz="2200" b="1" dirty="0" smtClean="0">
                <a:solidFill>
                  <a:srgbClr val="C00000"/>
                </a:solidFill>
              </a:rPr>
              <a:t>у детей расширяется кругозор, появляется стремление к новизне, к фантазированию;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sz="2200" b="1" dirty="0" smtClean="0">
                <a:solidFill>
                  <a:srgbClr val="C00000"/>
                </a:solidFill>
              </a:rPr>
              <a:t>речь становится гораздо более образной и логичной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685800"/>
            <a:ext cx="569579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C3300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8800" b="1" dirty="0" smtClean="0">
                <a:solidFill>
                  <a:srgbClr val="CC3300"/>
                </a:solidFill>
                <a:latin typeface="Monotype Corsiva" pitchFamily="66" charset="0"/>
              </a:rPr>
              <a:t>за внимание!</a:t>
            </a:r>
            <a:endParaRPr lang="ru-RU" sz="8800" b="1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farm4.staticflickr.com/3174/2595755975_ea37cc9859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343400"/>
            <a:ext cx="2428875" cy="17526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/>
          <p:cNvSpPr/>
          <p:nvPr/>
        </p:nvSpPr>
        <p:spPr>
          <a:xfrm>
            <a:off x="228600" y="1066800"/>
            <a:ext cx="5181600" cy="4800600"/>
          </a:xfrm>
          <a:prstGeom prst="notch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 descr="G:\катя\Pictures\анамация\Новая папка (4)\6078154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80575">
            <a:off x="6557063" y="3232"/>
            <a:ext cx="2124721" cy="17390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1600" y="2438400"/>
            <a:ext cx="3248063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b="1" i="1" dirty="0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Современные </a:t>
            </a:r>
          </a:p>
          <a:p>
            <a:pPr algn="ctr">
              <a:lnSpc>
                <a:spcPct val="150000"/>
              </a:lnSpc>
            </a:pPr>
            <a:r>
              <a:rPr lang="ru-RU" sz="3000" b="1" i="1" dirty="0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педагогические</a:t>
            </a:r>
          </a:p>
          <a:p>
            <a:pPr algn="ctr">
              <a:lnSpc>
                <a:spcPct val="150000"/>
              </a:lnSpc>
            </a:pPr>
            <a:r>
              <a:rPr lang="ru-RU" sz="3000" b="1" i="1" dirty="0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технологии </a:t>
            </a:r>
            <a:endParaRPr lang="ru-RU" sz="3000" b="1" i="1" dirty="0">
              <a:solidFill>
                <a:schemeClr val="accent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komitetobrbalak.ucoz.ru/ikonki/fgt.jpg"/>
          <p:cNvPicPr/>
          <p:nvPr/>
        </p:nvPicPr>
        <p:blipFill>
          <a:blip r:embed="rId3" cstate="print"/>
          <a:srcRect r="6742"/>
          <a:stretch>
            <a:fillRect/>
          </a:stretch>
        </p:blipFill>
        <p:spPr bwMode="auto">
          <a:xfrm>
            <a:off x="5486400" y="2133600"/>
            <a:ext cx="3429000" cy="2590800"/>
          </a:xfrm>
          <a:prstGeom prst="rect">
            <a:avLst/>
          </a:prstGeom>
          <a:noFill/>
          <a:ln w="9525">
            <a:solidFill>
              <a:schemeClr val="accent1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1524000" y="304800"/>
            <a:ext cx="64008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Позиция </a:t>
            </a:r>
            <a:r>
              <a:rPr lang="ru-RU" sz="4400" dirty="0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ребёнка</a:t>
            </a:r>
            <a:endParaRPr lang="ru-RU" sz="4400" dirty="0">
              <a:solidFill>
                <a:schemeClr val="accent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www.yogatherapytoronto.com/web/uploads/assets/Mother_Daughter_Yoga1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2375694" cy="4476750"/>
          </a:xfrm>
          <a:prstGeom prst="rect">
            <a:avLst/>
          </a:prstGeom>
          <a:noFill/>
          <a:ln w="9525">
            <a:solidFill>
              <a:schemeClr val="accent1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http://www.mujer.info/wp-content/uploads/2012/09/deberes-ni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05000"/>
            <a:ext cx="2724150" cy="1781175"/>
          </a:xfrm>
          <a:prstGeom prst="rect">
            <a:avLst/>
          </a:prstGeom>
          <a:noFill/>
          <a:ln w="9525">
            <a:solidFill>
              <a:schemeClr val="accent1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http://now-penza.ru/media/galleries/9eddea7b-6475-43c3-b0b2-aff4711f87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590800"/>
            <a:ext cx="2771775" cy="1844642"/>
          </a:xfrm>
          <a:prstGeom prst="rect">
            <a:avLst/>
          </a:prstGeom>
          <a:noFill/>
          <a:ln w="9525">
            <a:solidFill>
              <a:schemeClr val="accent1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http://www.cocune.com/wp-content/uploads/2013/11/kinderopvang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495800"/>
            <a:ext cx="2819400" cy="1828800"/>
          </a:xfrm>
          <a:prstGeom prst="rect">
            <a:avLst/>
          </a:prstGeom>
          <a:noFill/>
          <a:ln w="9525">
            <a:solidFill>
              <a:schemeClr val="accent1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1371600" y="0"/>
            <a:ext cx="67818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Что такое технология?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905000"/>
            <a:ext cx="7696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Технология – </a:t>
            </a:r>
            <a:r>
              <a:rPr lang="ru-RU" sz="2400" dirty="0" smtClean="0">
                <a:solidFill>
                  <a:srgbClr val="C00000"/>
                </a:solidFill>
              </a:rPr>
              <a:t>это совокупность приемов, применяемых в каком-либо деле, мастерстве, искусстве </a:t>
            </a:r>
          </a:p>
          <a:p>
            <a:pPr indent="3500438"/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</a:rPr>
              <a:t>(толковый </a:t>
            </a:r>
            <a:r>
              <a:rPr lang="ru-RU" sz="2000" i="1" smtClean="0">
                <a:solidFill>
                  <a:schemeClr val="bg2">
                    <a:lumMod val="10000"/>
                  </a:schemeClr>
                </a:solidFill>
              </a:rPr>
              <a:t>словарь</a:t>
            </a:r>
            <a:r>
              <a:rPr lang="ru-RU" sz="2000" i="1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733800"/>
            <a:ext cx="8229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Педагогическая технология</a:t>
            </a:r>
            <a:r>
              <a:rPr lang="ru-RU" sz="2600" dirty="0" smtClean="0">
                <a:solidFill>
                  <a:srgbClr val="C00000"/>
                </a:solidFill>
              </a:rPr>
              <a:t> 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 </a:t>
            </a:r>
            <a:endParaRPr lang="ru-RU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1371600" y="0"/>
            <a:ext cx="67818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Образовательные технологии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62000" y="1524000"/>
            <a:ext cx="7848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здоровьесберегающие технологии; </a:t>
            </a:r>
            <a:endParaRPr kumimoji="0" lang="ru-RU" sz="4000" b="1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технологии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проектной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деятельности </a:t>
            </a:r>
            <a:endParaRPr kumimoji="0" lang="ru-RU" sz="4000" b="1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studfiles.ru/html/2706/277/html_iQ9RW1EVFH.khuI/htmlconvd-hJd0ld_html_m1deb4c2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362200"/>
            <a:ext cx="1828800" cy="1905000"/>
          </a:xfrm>
          <a:prstGeom prst="rect">
            <a:avLst/>
          </a:prstGeom>
          <a:noFill/>
          <a:ln w="9525">
            <a:solidFill>
              <a:schemeClr val="accent1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http://fb.ru/misc/i/gallery/11337/784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95800"/>
            <a:ext cx="2743200" cy="2133600"/>
          </a:xfrm>
          <a:prstGeom prst="rect">
            <a:avLst/>
          </a:prstGeom>
          <a:noFill/>
          <a:ln w="9525">
            <a:solidFill>
              <a:schemeClr val="accent1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371600" y="0"/>
            <a:ext cx="67818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Образовательные технологии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</a:t>
            </a:r>
          </a:p>
          <a:p>
            <a:pPr lvl="0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исследовательской деятельности 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информационно-коммуникационные </a:t>
            </a: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технологии</a:t>
            </a:r>
            <a:endParaRPr lang="ru-RU" sz="3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www.cheminchem.com/uploads/pics/c5366446cd0b260fab0e1382370e8d8b.jpg"/>
          <p:cNvPicPr/>
          <p:nvPr/>
        </p:nvPicPr>
        <p:blipFill>
          <a:blip r:embed="rId2" cstate="print"/>
          <a:srcRect r="5242"/>
          <a:stretch>
            <a:fillRect/>
          </a:stretch>
        </p:blipFill>
        <p:spPr bwMode="auto">
          <a:xfrm>
            <a:off x="6096000" y="1524000"/>
            <a:ext cx="2743200" cy="2133600"/>
          </a:xfrm>
          <a:prstGeom prst="rect">
            <a:avLst/>
          </a:prstGeom>
          <a:noFill/>
          <a:ln w="9525">
            <a:solidFill>
              <a:schemeClr val="accent1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http://www.metod-kopilka.ru/images/doc/25/19238/img1.jpg"/>
          <p:cNvPicPr/>
          <p:nvPr/>
        </p:nvPicPr>
        <p:blipFill>
          <a:blip r:embed="rId3" cstate="print"/>
          <a:srcRect t="26977" r="5944"/>
          <a:stretch>
            <a:fillRect/>
          </a:stretch>
        </p:blipFill>
        <p:spPr bwMode="auto">
          <a:xfrm>
            <a:off x="5257800" y="4343400"/>
            <a:ext cx="2819400" cy="2133600"/>
          </a:xfrm>
          <a:prstGeom prst="rect">
            <a:avLst/>
          </a:prstGeom>
          <a:noFill/>
          <a:ln w="9525">
            <a:solidFill>
              <a:schemeClr val="accent1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1371600" y="0"/>
            <a:ext cx="67818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Образовательные технологии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600200"/>
            <a:ext cx="784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личностно-</a:t>
            </a:r>
          </a:p>
          <a:p>
            <a:pPr lvl="0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ориентированные </a:t>
            </a:r>
          </a:p>
          <a:p>
            <a:pPr lvl="0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технологии;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</a:t>
            </a:r>
          </a:p>
          <a:p>
            <a:pPr lvl="0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портфолио дошкольника </a:t>
            </a:r>
          </a:p>
          <a:p>
            <a:pPr lvl="0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воспитателя </a:t>
            </a:r>
            <a:endParaRPr lang="ru-RU" sz="3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s3.docme.ru/store/data/000524843_1-7d46994f94634fa3c5a6400736b79def.png"/>
          <p:cNvPicPr/>
          <p:nvPr/>
        </p:nvPicPr>
        <p:blipFill>
          <a:blip r:embed="rId2" cstate="print"/>
          <a:srcRect l="1924" t="3632" r="3314" b="19017"/>
          <a:stretch>
            <a:fillRect/>
          </a:stretch>
        </p:blipFill>
        <p:spPr bwMode="auto">
          <a:xfrm>
            <a:off x="5257800" y="1828800"/>
            <a:ext cx="2590800" cy="1981200"/>
          </a:xfrm>
          <a:prstGeom prst="rect">
            <a:avLst/>
          </a:prstGeom>
          <a:noFill/>
          <a:ln w="9525">
            <a:solidFill>
              <a:schemeClr val="accent1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s://52.img.avito.st/1280x960/18701895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267200"/>
            <a:ext cx="1828800" cy="2438400"/>
          </a:xfrm>
          <a:prstGeom prst="rect">
            <a:avLst/>
          </a:prstGeom>
          <a:noFill/>
          <a:ln w="9525">
            <a:solidFill>
              <a:schemeClr val="accent1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371600" y="152400"/>
            <a:ext cx="67818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Технология ТРИЗ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8610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 - </a:t>
            </a:r>
            <a:r>
              <a:rPr lang="ru-RU" sz="6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Теория</a:t>
            </a:r>
          </a:p>
          <a:p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 - </a:t>
            </a:r>
            <a:r>
              <a:rPr lang="ru-RU" sz="6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Решения</a:t>
            </a:r>
          </a:p>
          <a:p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- </a:t>
            </a:r>
            <a:r>
              <a:rPr lang="ru-RU" sz="6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Изобретательских</a:t>
            </a:r>
          </a:p>
          <a:p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 - </a:t>
            </a:r>
            <a:r>
              <a:rPr lang="ru-RU" sz="6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</a:t>
            </a:r>
            <a:endParaRPr lang="ru-RU" sz="60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9800" y="457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1295400" y="0"/>
            <a:ext cx="6781800" cy="17526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Автор ТРИЗ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Рисунок 6" descr="http://hnu.docdat.com/pars_docs/refs/175/174143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6019800" cy="4800600"/>
          </a:xfrm>
          <a:prstGeom prst="rect">
            <a:avLst/>
          </a:prstGeom>
          <a:noFill/>
          <a:ln w="9525">
            <a:solidFill>
              <a:schemeClr val="accent1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353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Balloons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user</cp:lastModifiedBy>
  <cp:revision>143</cp:revision>
  <dcterms:created xsi:type="dcterms:W3CDTF">2012-10-14T14:12:45Z</dcterms:created>
  <dcterms:modified xsi:type="dcterms:W3CDTF">2016-02-17T13:02:35Z</dcterms:modified>
</cp:coreProperties>
</file>