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7" r:id="rId3"/>
    <p:sldId id="276" r:id="rId4"/>
    <p:sldId id="273" r:id="rId5"/>
    <p:sldId id="274" r:id="rId6"/>
    <p:sldId id="280" r:id="rId7"/>
    <p:sldId id="275" r:id="rId8"/>
    <p:sldId id="278" r:id="rId9"/>
    <p:sldId id="287" r:id="rId10"/>
    <p:sldId id="286" r:id="rId11"/>
    <p:sldId id="284" r:id="rId12"/>
    <p:sldId id="299" r:id="rId13"/>
    <p:sldId id="313" r:id="rId14"/>
    <p:sldId id="314" r:id="rId15"/>
    <p:sldId id="309" r:id="rId16"/>
    <p:sldId id="310" r:id="rId17"/>
    <p:sldId id="311" r:id="rId18"/>
    <p:sldId id="312" r:id="rId19"/>
    <p:sldId id="308" r:id="rId20"/>
    <p:sldId id="302" r:id="rId21"/>
    <p:sldId id="300" r:id="rId22"/>
    <p:sldId id="295" r:id="rId23"/>
    <p:sldId id="304" r:id="rId24"/>
    <p:sldId id="290" r:id="rId25"/>
    <p:sldId id="285" r:id="rId26"/>
    <p:sldId id="305" r:id="rId27"/>
    <p:sldId id="30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3" d="100"/>
          <a:sy n="103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&#1055;&#1088;&#1080;&#1083;&#1086;&#1078;&#1077;&#1085;&#1080;&#1077;%20&#8470;4%20(&#1050;&#1086;&#1085;&#1089;&#1091;&#1083;&#1100;&#1090;&#1072;&#1094;&#1080;&#1103;%20&#1076;&#1083;&#1103;%20&#1088;&#1086;&#1076;&#1080;&#1090;&#1077;&#1083;&#1077;&#1081;).docx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&#8470;3%20(&#1055;&#1072;&#1089;&#1087;&#1086;&#1088;&#1090;%20&#1080;&#1085;&#1089;&#1090;&#1088;&#1091;&#1084;&#1077;&#1085;&#1090;&#1086;&#1074;).docx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&#8470;1%20(&#1057;&#1082;&#1072;&#1079;&#1082;&#1080;-&#1096;&#1091;&#1084;&#1077;&#1083;&#1082;&#1080;).doc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55;&#1088;&#1080;&#1083;&#1086;&#1078;&#1077;&#1085;&#1080;&#1077;%20&#8470;2%20(&#1048;&#1075;&#1088;&#1099;%20&#1076;&#1083;&#1103;%20&#1087;&#1088;&#1086;&#1077;&#1082;&#1090;&#1072;)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2631" y="1982449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«</a:t>
            </a:r>
            <a:r>
              <a:rPr lang="ru-RU" sz="4400" b="1" i="1" dirty="0"/>
              <a:t>В мире музыкальных инструментов</a:t>
            </a:r>
            <a:r>
              <a:rPr lang="ru-RU" sz="4400" b="1" dirty="0" smtClean="0"/>
              <a:t>»</a:t>
            </a:r>
            <a:endParaRPr lang="ru-RU" sz="4400" dirty="0"/>
          </a:p>
        </p:txBody>
      </p:sp>
      <p:pic>
        <p:nvPicPr>
          <p:cNvPr id="2052" name="Рисунок 1" descr="C:\Users\пользователь\Desktop\проект\m_instrumenti\muz.gif"/>
          <p:cNvPicPr>
            <a:picLocks noChangeAspect="1" noChangeArrowheads="1"/>
          </p:cNvPicPr>
          <p:nvPr/>
        </p:nvPicPr>
        <p:blipFill>
          <a:blip r:embed="rId3" cstate="print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55901"/>
            <a:ext cx="1857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5279" y="5013176"/>
            <a:ext cx="316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Выполнила</a:t>
            </a:r>
          </a:p>
          <a:p>
            <a:r>
              <a:rPr lang="ru-RU" b="1" i="1" dirty="0" smtClean="0"/>
              <a:t>Музыкальный руководитель</a:t>
            </a:r>
          </a:p>
          <a:p>
            <a:r>
              <a:rPr lang="ru-RU" b="1" i="1" dirty="0"/>
              <a:t>Недавняя О. И.</a:t>
            </a:r>
          </a:p>
          <a:p>
            <a:endParaRPr lang="ru-RU" b="1" i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08949" y="373306"/>
            <a:ext cx="4520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МДОУ «Детский сад №2 р. п. Семибратово»</a:t>
            </a:r>
          </a:p>
        </p:txBody>
      </p:sp>
    </p:spTree>
    <p:extLst>
      <p:ext uri="{BB962C8B-B14F-4D97-AF65-F5344CB8AC3E}">
        <p14:creationId xmlns:p14="http://schemas.microsoft.com/office/powerpoint/2010/main" xmlns="" val="25602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894" y="476672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III</a:t>
            </a:r>
            <a:r>
              <a:rPr lang="ru-RU" sz="2800" b="1" i="1" dirty="0" smtClean="0"/>
              <a:t>. Итоговый</a:t>
            </a:r>
          </a:p>
          <a:p>
            <a:pPr marL="514350" indent="-514350">
              <a:buAutoNum type="arabicPeriod"/>
            </a:pPr>
            <a:endParaRPr lang="ru-RU" sz="2800" b="1" i="1" dirty="0" smtClean="0"/>
          </a:p>
          <a:p>
            <a:pPr marL="514350" indent="-514350">
              <a:buAutoNum type="arabicPeriod"/>
            </a:pPr>
            <a:endParaRPr lang="ru-RU" sz="2800" b="1" i="1" dirty="0"/>
          </a:p>
          <a:p>
            <a:pPr marL="514350" indent="-514350">
              <a:buAutoNum type="arabicPeriod"/>
            </a:pPr>
            <a:r>
              <a:rPr lang="ru-RU" sz="2800" b="1" i="1" dirty="0" smtClean="0"/>
              <a:t>Консультация для родителей «Поиграем со звуками»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Выставка «Мои первые музыкальные инструменты»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Весеннее развлечение «Как ребята Медвежонка будили» с использованием шумовых инструментов (ложки, бубен)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1971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555776" y="476672"/>
            <a:ext cx="456247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ОРГАНИЗАЦИЯ РАБОТЫ 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 ДЕТЬМИ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077" name="Рисунок 2" descr="C:\Users\пользователь\Desktop\Екатерина Вячеславовна\рисунки\девочка с дудочко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3488" y="2420888"/>
            <a:ext cx="3067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1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проект\проект В мире музыкальных инструментов\SAM_34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0981" y="381980"/>
            <a:ext cx="4095475" cy="30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оект\проект В мире музыкальных инструментов\SAM_34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8999"/>
            <a:ext cx="3994712" cy="299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148478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Музыкально-дидактическая игра </a:t>
            </a:r>
          </a:p>
          <a:p>
            <a:pPr algn="ctr"/>
            <a:r>
              <a:rPr lang="ru-RU" sz="2400" b="1" i="1" dirty="0"/>
              <a:t>«Весёлые музыканты»</a:t>
            </a:r>
            <a:endParaRPr lang="ru-RU" sz="2400" i="1" dirty="0"/>
          </a:p>
        </p:txBody>
      </p:sp>
      <p:pic>
        <p:nvPicPr>
          <p:cNvPr id="7172" name="Рисунок 2" descr="C:\Users\пользователь\Desktop\проект\m_instrumenti\13886_tng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2895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оект\проект В мире музыкальных инструментов\SAM_34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9601" y="1472742"/>
            <a:ext cx="6568783" cy="49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265" y="620687"/>
            <a:ext cx="3577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«Мы музыканты»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8644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проект\проект В мире музыкальных инструментов\SAM_34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58" y="1412776"/>
            <a:ext cx="6588225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45543" y="476672"/>
            <a:ext cx="3577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«Мы музыканты»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3561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оект\фото для презентации\DSC0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5250"/>
            <a:ext cx="6264696" cy="46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55938" y="582358"/>
            <a:ext cx="2659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/>
              <a:t>«Мы рисуем»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9714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оект\фото для презентации\DSC0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474" y="1546528"/>
            <a:ext cx="6456910" cy="48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70078" y="620688"/>
            <a:ext cx="265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«Мы рисуем»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9714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51130" y="476672"/>
            <a:ext cx="26597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/>
              <a:t>«Мы рисуем»</a:t>
            </a:r>
            <a:endParaRPr lang="ru-RU" sz="3200" b="1" i="1" dirty="0"/>
          </a:p>
        </p:txBody>
      </p:sp>
      <p:pic>
        <p:nvPicPr>
          <p:cNvPr id="3074" name="Picture 2" descr="C:\Users\User\Desktop\проект\фото для презентации\DSC0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345" y="1586446"/>
            <a:ext cx="3456383" cy="46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оект\фото для презентации\DSC00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0831" y="1586447"/>
            <a:ext cx="3456383" cy="460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2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196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5185" y="476672"/>
            <a:ext cx="2235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/>
              <a:t>Мы рисуем</a:t>
            </a:r>
          </a:p>
        </p:txBody>
      </p:sp>
      <p:pic>
        <p:nvPicPr>
          <p:cNvPr id="4098" name="Picture 2" descr="C:\Users\User\Desktop\проект\фото для презентации\DSC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35542"/>
            <a:ext cx="3566598" cy="475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оект\фото для презентации\DSC0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8291"/>
            <a:ext cx="35642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12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User\Desktop\проект\проект В мире музыкальных инструментов\SAM_3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356" y="1501381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78146" y="440398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«Наши раскраски»</a:t>
            </a:r>
            <a:endParaRPr lang="ru-RU" sz="3200" b="1" i="1" dirty="0"/>
          </a:p>
        </p:txBody>
      </p:sp>
      <p:pic>
        <p:nvPicPr>
          <p:cNvPr id="7" name="Picture 2" descr="C:\Users\User\Desktop\проект\проект В мире музыкальных инструментов\SAM_3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1" y="1530561"/>
            <a:ext cx="3422340" cy="25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оект\фото для презентации\SAM_3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172" y="4140136"/>
            <a:ext cx="3191660" cy="23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121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/>
              <a:t>Проект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 </a:t>
            </a:r>
            <a:r>
              <a:rPr lang="ru-RU" sz="3200" i="1" dirty="0"/>
              <a:t>«</a:t>
            </a:r>
            <a:r>
              <a:rPr lang="ru-RU" sz="3200" b="1" i="1" dirty="0"/>
              <a:t>В мире музыкальных инструментов</a:t>
            </a:r>
            <a:r>
              <a:rPr lang="ru-RU" sz="3200" i="1" dirty="0"/>
              <a:t>» </a:t>
            </a:r>
            <a:endParaRPr lang="ru-RU" sz="3200" i="1" dirty="0" smtClean="0"/>
          </a:p>
          <a:p>
            <a:pPr algn="ctr"/>
            <a:r>
              <a:rPr lang="ru-RU" sz="2800" i="1" dirty="0" smtClean="0"/>
              <a:t>выполнен </a:t>
            </a:r>
            <a:r>
              <a:rPr lang="ru-RU" sz="2800" i="1" dirty="0"/>
              <a:t>с детьми </a:t>
            </a:r>
            <a:r>
              <a:rPr lang="ru-RU" sz="2800" i="1" dirty="0" smtClean="0"/>
              <a:t>1 младшей группы. </a:t>
            </a:r>
          </a:p>
          <a:p>
            <a:endParaRPr lang="ru-RU" sz="2800" i="1" dirty="0" smtClean="0"/>
          </a:p>
          <a:p>
            <a:pPr algn="ctr"/>
            <a:r>
              <a:rPr lang="ru-RU" sz="2800" i="1" dirty="0" smtClean="0"/>
              <a:t>Данный </a:t>
            </a:r>
            <a:r>
              <a:rPr lang="ru-RU" sz="2800" i="1" dirty="0"/>
              <a:t>проект содержит материал </a:t>
            </a:r>
            <a:r>
              <a:rPr lang="ru-RU" sz="2800" i="1" dirty="0" smtClean="0"/>
              <a:t>по образовательным </a:t>
            </a:r>
            <a:r>
              <a:rPr lang="ru-RU" sz="2800" i="1" dirty="0"/>
              <a:t>областям: 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«</a:t>
            </a:r>
            <a:r>
              <a:rPr lang="ru-RU" sz="2800" i="1" dirty="0"/>
              <a:t>Познавательное развитие</a:t>
            </a:r>
            <a:r>
              <a:rPr lang="ru-RU" sz="2800" i="1" dirty="0" smtClean="0"/>
              <a:t>»</a:t>
            </a:r>
          </a:p>
          <a:p>
            <a:pPr algn="ctr"/>
            <a:r>
              <a:rPr lang="ru-RU" sz="2800" i="1" dirty="0" smtClean="0"/>
              <a:t>«</a:t>
            </a:r>
            <a:r>
              <a:rPr lang="ru-RU" sz="2800" i="1" dirty="0"/>
              <a:t>Социально-коммуникативное развитие</a:t>
            </a:r>
            <a:r>
              <a:rPr lang="ru-RU" sz="2800" i="1" dirty="0" smtClean="0"/>
              <a:t>» </a:t>
            </a:r>
            <a:r>
              <a:rPr lang="ru-RU" sz="2800" i="1" dirty="0"/>
              <a:t>«Речевое развитие</a:t>
            </a:r>
            <a:r>
              <a:rPr lang="ru-RU" sz="2800" i="1" dirty="0" smtClean="0"/>
              <a:t>» </a:t>
            </a:r>
          </a:p>
          <a:p>
            <a:pPr algn="ctr"/>
            <a:r>
              <a:rPr lang="ru-RU" sz="2800" i="1" dirty="0" smtClean="0"/>
              <a:t>«</a:t>
            </a:r>
            <a:r>
              <a:rPr lang="ru-RU" sz="2800" i="1" dirty="0"/>
              <a:t>Художественно-эстетическое развитие</a:t>
            </a:r>
            <a:r>
              <a:rPr lang="ru-RU" sz="2800" i="1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246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483768" y="404664"/>
            <a:ext cx="456247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ВЗАИМОДЕЙСТВИЕ С СЕМЬЯМИ</a:t>
            </a:r>
          </a:p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ВОСПИТАННИКОВ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8195" name="Рисунок 34" descr="MCj041204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874" y="2519683"/>
            <a:ext cx="4132261" cy="372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12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3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27110"/>
            <a:ext cx="6048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Материал для наглядной информации в родительский уголок</a:t>
            </a:r>
            <a:endParaRPr lang="ru-RU" sz="2000" dirty="0"/>
          </a:p>
          <a:p>
            <a:r>
              <a:rPr lang="ru-RU" sz="2400" b="1" i="1" dirty="0"/>
              <a:t>Консультация</a:t>
            </a:r>
            <a:endParaRPr lang="ru-RU" sz="2400" i="1" dirty="0"/>
          </a:p>
          <a:p>
            <a:r>
              <a:rPr lang="ru-RU" b="1" dirty="0"/>
              <a:t> </a:t>
            </a:r>
            <a:r>
              <a:rPr lang="ru-RU" b="1" dirty="0" smtClean="0"/>
              <a:t>- «</a:t>
            </a:r>
            <a:r>
              <a:rPr lang="ru-RU" b="1" dirty="0"/>
              <a:t>ПОИГРАЕМ СО ЗВУКАМИ»</a:t>
            </a:r>
          </a:p>
          <a:p>
            <a:r>
              <a:rPr lang="ru-RU" b="1" i="1" dirty="0"/>
              <a:t> </a:t>
            </a:r>
            <a:r>
              <a:rPr lang="ru-RU" b="1" i="1" dirty="0" smtClean="0"/>
              <a:t>- </a:t>
            </a:r>
            <a:r>
              <a:rPr lang="ru-RU" sz="2000" b="1" dirty="0" smtClean="0"/>
              <a:t>«ЗАЧЕМ </a:t>
            </a:r>
            <a:r>
              <a:rPr lang="ru-RU" sz="2000" b="1" dirty="0"/>
              <a:t>НУЖНЫ ДЕТСКИЕ ЗВУЧАЩИЕ ИГРУШКИ И </a:t>
            </a:r>
            <a:r>
              <a:rPr lang="ru-RU" sz="2000" b="1" dirty="0" smtClean="0"/>
              <a:t>  МУЗЫКАЛЬНЫЕ </a:t>
            </a:r>
            <a:r>
              <a:rPr lang="ru-RU" sz="2000" b="1" dirty="0"/>
              <a:t>ИНСТРУМЕНТЫ</a:t>
            </a:r>
            <a:r>
              <a:rPr lang="ru-RU" sz="2000" b="1" dirty="0" smtClean="0"/>
              <a:t>»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ctr"/>
            <a:r>
              <a:rPr lang="ru-RU" sz="2000" dirty="0" smtClean="0">
                <a:hlinkClick r:id="rId3" action="ppaction://hlinkfile"/>
              </a:rPr>
              <a:t>Приложение №4 (Консультация для родителей).docx</a:t>
            </a:r>
            <a:endParaRPr lang="ru-RU" sz="2000" dirty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58647" y="24928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pic>
        <p:nvPicPr>
          <p:cNvPr id="9218" name="Рисунок 7" descr="C:\Users\пользователь\Desktop\проект\m_instrumenti\0064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32629"/>
            <a:ext cx="17287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12" descr="C:\Users\пользователь\Desktop\проект\m_instrumenti\63692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696" y="4417025"/>
            <a:ext cx="248126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8" descr="C:\Users\пользователь\Desktop\проект\m_instrumenti\0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44519"/>
            <a:ext cx="2031286" cy="19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9" descr="C:\Users\пользователь\Desktop\проект\m_instrumenti\1291297P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8F6FB"/>
              </a:clrFrom>
              <a:clrTo>
                <a:srgbClr val="F8F6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874" y="4672517"/>
            <a:ext cx="2592288" cy="166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0" descr="C:\Users\пользователь\Desktop\проект\m_instrumenti\63276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688" y="2965489"/>
            <a:ext cx="2489642" cy="16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24755" y="2204864"/>
            <a:ext cx="526567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Музыкальные игрушки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детьми любимы!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Развивают детский слух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 необходимы.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Дудки, бубны, барабаны,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Кастаньеты, ксилофон -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Музыка, музыка -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Звучит со всех сторон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44015" y="124823"/>
            <a:ext cx="2434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2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483768" y="476672"/>
            <a:ext cx="4600575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ОРГАНИЗАЦИОННО-МЕТОДИЧЕСКАЯ</a:t>
            </a:r>
          </a:p>
          <a:p>
            <a:pPr algn="ctr" rtl="0">
              <a:buNone/>
            </a:pPr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ДЕЯТЕЛЬНОСТЬ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1267" name="Рисунок 12" descr="j02805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115" y="2492896"/>
            <a:ext cx="3729732" cy="33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52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9624" y="548680"/>
            <a:ext cx="81228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Консультация </a:t>
            </a:r>
            <a:r>
              <a:rPr lang="ru-RU" sz="2400" b="1" i="1" dirty="0"/>
              <a:t>для воспитателей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Организация </a:t>
            </a:r>
            <a:r>
              <a:rPr lang="ru-RU" sz="2400" b="1" dirty="0" err="1"/>
              <a:t>музицирования</a:t>
            </a:r>
            <a:r>
              <a:rPr lang="ru-RU" sz="2400" b="1" dirty="0"/>
              <a:t> на детских музыкальных </a:t>
            </a:r>
            <a:r>
              <a:rPr lang="ru-RU" sz="2400" b="1" dirty="0" smtClean="0"/>
              <a:t>инструментах» </a:t>
            </a:r>
          </a:p>
          <a:p>
            <a:r>
              <a:rPr lang="ru-RU" sz="2400" b="1" dirty="0" smtClean="0">
                <a:hlinkClick r:id="rId3" action="ppaction://hlinkfile"/>
              </a:rPr>
              <a:t>Приложение №3 (Паспорт инструментов).docx</a:t>
            </a:r>
            <a:endParaRPr lang="ru-RU" sz="2400" dirty="0"/>
          </a:p>
        </p:txBody>
      </p:sp>
      <p:pic>
        <p:nvPicPr>
          <p:cNvPr id="7" name="Рисунок 6" descr="C:\Users\User\Downloads\бубен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00"/>
          <a:stretch/>
        </p:blipFill>
        <p:spPr bwMode="auto">
          <a:xfrm>
            <a:off x="755576" y="4228241"/>
            <a:ext cx="2520280" cy="2023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User\Downloads\погремушки.jpg"/>
          <p:cNvPicPr/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007" y="2780928"/>
            <a:ext cx="2395538" cy="2107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ownloads\маракасы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279" y="4189641"/>
            <a:ext cx="2530088" cy="205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ownloads\треугольник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160" y="4509120"/>
            <a:ext cx="2269232" cy="2133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79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0657" y="2923084"/>
            <a:ext cx="82157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«Жизнь была бы страшно скучной,</a:t>
            </a:r>
          </a:p>
          <a:p>
            <a:pPr algn="ctr"/>
            <a:r>
              <a:rPr lang="ru-RU" sz="4000" b="1" i="1" dirty="0" smtClean="0"/>
              <a:t> если б жизнь была беззвучной»</a:t>
            </a:r>
            <a:endParaRPr lang="ru-RU" sz="4000" b="1" i="1" dirty="0"/>
          </a:p>
        </p:txBody>
      </p:sp>
      <p:pic>
        <p:nvPicPr>
          <p:cNvPr id="1026" name="Picture 2" descr="C:\Users\User\Downloads\дети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127" y="-17140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127" y="4293096"/>
            <a:ext cx="3076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30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9652" y="3075056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pic>
        <p:nvPicPr>
          <p:cNvPr id="8" name="Рисунок 1" descr="C:\Users\пользователь\Desktop\проект\m_instrumenti\muz.gif"/>
          <p:cNvPicPr>
            <a:picLocks noChangeAspect="1" noChangeArrowheads="1"/>
          </p:cNvPicPr>
          <p:nvPr/>
        </p:nvPicPr>
        <p:blipFill>
          <a:blip r:embed="rId3" cstate="print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8544" y="454561"/>
            <a:ext cx="18573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ownloads\дети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0103" y="-16344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49080"/>
            <a:ext cx="30765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1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915" y="620688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Литература по проекту:</a:t>
            </a:r>
            <a:endParaRPr lang="ru-RU" sz="2400" dirty="0"/>
          </a:p>
          <a:p>
            <a:r>
              <a:rPr lang="ru-RU" sz="2400" b="1" dirty="0"/>
              <a:t> 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) </a:t>
            </a:r>
            <a:r>
              <a:rPr lang="ru-RU" sz="2400" dirty="0" err="1"/>
              <a:t>Соляник</a:t>
            </a:r>
            <a:r>
              <a:rPr lang="ru-RU" sz="2400" dirty="0"/>
              <a:t> Е.Н. «Развивающие игры для детей раннего возраста», С-Пб «Детство-Пресс», 2010</a:t>
            </a:r>
          </a:p>
          <a:p>
            <a:r>
              <a:rPr lang="ru-RU" sz="2400" dirty="0"/>
              <a:t>2) </a:t>
            </a:r>
            <a:r>
              <a:rPr lang="ru-RU" sz="2400" dirty="0" err="1"/>
              <a:t>Доронова</a:t>
            </a:r>
            <a:r>
              <a:rPr lang="ru-RU" sz="2400" dirty="0"/>
              <a:t> Т.Н., Ерофеева Т.И. «Развитие детей раннего возраста в условиях вариативного дошкольного образования», Москва «Обруч», 2010</a:t>
            </a:r>
          </a:p>
          <a:p>
            <a:r>
              <a:rPr lang="ru-RU" sz="2400" dirty="0"/>
              <a:t>3) Дзержинская И.Л. «Музыкальное воспитание младших дошкольников», Москва «Просвещение», 1985</a:t>
            </a:r>
          </a:p>
          <a:p>
            <a:r>
              <a:rPr lang="ru-RU" sz="2400" dirty="0"/>
              <a:t>4)Учебно-методическое пособие «Младший дошкольник в детском саду. Как работать по программе «Детство», С-Пб «Детство-Пресс», 2005</a:t>
            </a:r>
          </a:p>
          <a:p>
            <a:r>
              <a:rPr lang="ru-RU" sz="2400" dirty="0"/>
              <a:t>5) Кузнецова О.С. «Домашний оркестр», Москва «Карапуз», 1998</a:t>
            </a:r>
          </a:p>
        </p:txBody>
      </p:sp>
    </p:spTree>
    <p:extLst>
      <p:ext uri="{BB962C8B-B14F-4D97-AF65-F5344CB8AC3E}">
        <p14:creationId xmlns:p14="http://schemas.microsoft.com/office/powerpoint/2010/main" xmlns="" val="16166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6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30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Содержание: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dirty="0"/>
              <a:t>- Ц</a:t>
            </a:r>
            <a:r>
              <a:rPr lang="ru-RU" sz="2800" b="1" dirty="0" smtClean="0"/>
              <a:t>ель </a:t>
            </a:r>
            <a:r>
              <a:rPr lang="ru-RU" sz="2800" b="1" dirty="0"/>
              <a:t>и задачи </a:t>
            </a:r>
            <a:r>
              <a:rPr lang="ru-RU" sz="2800" b="1" dirty="0" smtClean="0"/>
              <a:t>проекта, актуальность 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b="1" dirty="0"/>
              <a:t>- Этапы проекта, содержание </a:t>
            </a:r>
            <a:r>
              <a:rPr lang="ru-RU" sz="2800" b="1" dirty="0" smtClean="0"/>
              <a:t>деятельности</a:t>
            </a:r>
            <a:endParaRPr lang="ru-RU" sz="2800" dirty="0" smtClean="0"/>
          </a:p>
          <a:p>
            <a:endParaRPr lang="ru-RU" sz="2800" b="1" dirty="0"/>
          </a:p>
          <a:p>
            <a:r>
              <a:rPr lang="ru-RU" sz="2800" b="1" dirty="0" smtClean="0"/>
              <a:t>- Организационно-методическая работа:</a:t>
            </a:r>
            <a:endParaRPr lang="ru-RU" sz="2800" dirty="0" smtClean="0"/>
          </a:p>
          <a:p>
            <a:r>
              <a:rPr lang="ru-RU" sz="2800" dirty="0" smtClean="0"/>
              <a:t>Консультация </a:t>
            </a:r>
            <a:r>
              <a:rPr lang="ru-RU" sz="2800" dirty="0"/>
              <a:t>для воспитателей групп </a:t>
            </a:r>
            <a:r>
              <a:rPr lang="ru-RU" sz="2800" dirty="0" smtClean="0"/>
              <a:t>младшего </a:t>
            </a:r>
            <a:r>
              <a:rPr lang="ru-RU" sz="2800" dirty="0"/>
              <a:t>возраста «Организация </a:t>
            </a:r>
            <a:r>
              <a:rPr lang="ru-RU" sz="2800" dirty="0" err="1"/>
              <a:t>музицирования</a:t>
            </a:r>
            <a:r>
              <a:rPr lang="ru-RU" sz="2800" dirty="0"/>
              <a:t> на детских музыкальных </a:t>
            </a:r>
            <a:r>
              <a:rPr lang="ru-RU" sz="2800" dirty="0" smtClean="0"/>
              <a:t>инструментах».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6093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51620" y="1412776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Цель проекта: </a:t>
            </a:r>
            <a:endParaRPr lang="ru-RU" sz="3200" b="1" i="1" dirty="0" smtClean="0"/>
          </a:p>
          <a:p>
            <a:endParaRPr lang="ru-RU" sz="3200" i="1" dirty="0" smtClean="0"/>
          </a:p>
          <a:p>
            <a:endParaRPr lang="ru-RU" sz="3200" i="1" dirty="0"/>
          </a:p>
          <a:p>
            <a:r>
              <a:rPr lang="ru-RU" sz="3200" i="1" dirty="0" smtClean="0"/>
              <a:t>Расширение </a:t>
            </a:r>
            <a:r>
              <a:rPr lang="ru-RU" sz="3200" i="1" dirty="0"/>
              <a:t>знаний дошкольников о музыкальных инструментах. Формирование музыкально-сенсорных способностей детей.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708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1771" y="83671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Задачи проекта: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i="1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2400" i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 smtClean="0"/>
              <a:t>  </a:t>
            </a:r>
            <a:r>
              <a:rPr lang="ru-RU" sz="2400" i="1" dirty="0"/>
              <a:t>Развивать у детей слуховое восприятие, умение выделять различные качества звуков, сравнивать их.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/>
              <a:t>Познакомить детей с простейшими музыкальными инструментами: бубен, ложки, колокольчик, погремушка.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/>
              <a:t>Формировать у детей чувство </a:t>
            </a:r>
            <a:r>
              <a:rPr lang="ru-RU" sz="2400" i="1" dirty="0" smtClean="0"/>
              <a:t>ритма.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/>
              <a:t>Формировать желание у детей импровизировать со звуком при игре на музыкальных инструментах.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i="1" dirty="0"/>
              <a:t>Побуждать родителей к участию в совместной деятельности с детьми при реализации </a:t>
            </a:r>
            <a:r>
              <a:rPr lang="ru-RU" sz="2400" i="1" dirty="0" smtClean="0"/>
              <a:t>проекта.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111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505" y="548680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Актуальность проекта:</a:t>
            </a:r>
            <a:endParaRPr lang="ru-RU" dirty="0"/>
          </a:p>
          <a:p>
            <a:r>
              <a:rPr lang="ru-RU" dirty="0"/>
              <a:t>В младшем возрасте ребёнок чувственным путём познаёт окружающий его мир. Одним из объектов познания являются инструменты, в том числе и музыкальные. Необходимым становится создание условий для активного экспериментирования с музыкальными инструментами, их звуками с целью накопления первоначального музыкального опыта. Именно манипулирование и игра с музыкальными звуками позволят ребёнку начать в дальнейшем ориентироваться в характере музыки, её жанрах.</a:t>
            </a:r>
            <a:r>
              <a:rPr lang="ru-RU" b="1" dirty="0"/>
              <a:t>  </a:t>
            </a:r>
            <a:r>
              <a:rPr lang="ru-RU" dirty="0"/>
              <a:t>Музыкальные инструменты для детей – всегда чудесные, необыкновенно притягательные предметы, дети очень хотят на них играть. Музыкальный инструмент для ребенка символ музыки, тот, кто играет на нем – почти волшебник. </a:t>
            </a:r>
          </a:p>
          <a:p>
            <a:r>
              <a:rPr lang="ru-RU" dirty="0"/>
              <a:t>Игры звуками – это творчество-исследование. Однако главная ценность игр звуками состоит в том, что эта увлекательная для детей форма, является самым простым и самым прямым путем к импровизации. Творческое </a:t>
            </a:r>
            <a:r>
              <a:rPr lang="ru-RU" dirty="0" err="1"/>
              <a:t>музицирование</a:t>
            </a:r>
            <a:r>
              <a:rPr lang="ru-RU" dirty="0"/>
              <a:t> – это возможность приобретения многообразного опыта в связи с музыкой, опыта переживания музыки как радости и удовольствия. Музыкальные инструменты для детей – всегда чудесные, необыкновенно притягательные предметы, дети очень хотят на них играть. </a:t>
            </a:r>
          </a:p>
          <a:p>
            <a:r>
              <a:rPr lang="ru-RU" dirty="0"/>
              <a:t>Вовлечение дошкольника в действие с музыкальными инструментами дает возможность почувствовать себя творцом и личностью, по-иному воспринимать окружающее, внимательнее относиться к звукам.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14931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0581" y="908720"/>
            <a:ext cx="81369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/>
              <a:t>Ожидаемый результат:</a:t>
            </a:r>
            <a:endParaRPr lang="ru-RU" sz="2200" dirty="0"/>
          </a:p>
          <a:p>
            <a:r>
              <a:rPr lang="ru-RU" sz="2200" b="1" i="1" dirty="0"/>
              <a:t> </a:t>
            </a:r>
            <a:endParaRPr lang="ru-RU" sz="2200" dirty="0"/>
          </a:p>
          <a:p>
            <a:pPr lvl="0"/>
            <a:r>
              <a:rPr lang="ru-RU" sz="2200" b="1" i="1" dirty="0"/>
              <a:t>Дети познакомятся с простейшими музыкальными инструментами: ударными, шумовыми. Научатся выделять звучание отдельных музыкальных инструментов.</a:t>
            </a:r>
            <a:endParaRPr lang="ru-RU" sz="2200" b="1" dirty="0"/>
          </a:p>
          <a:p>
            <a:r>
              <a:rPr lang="ru-RU" sz="2200" b="1" i="1" dirty="0"/>
              <a:t> </a:t>
            </a:r>
            <a:endParaRPr lang="ru-RU" sz="2200" b="1" dirty="0"/>
          </a:p>
          <a:p>
            <a:pPr lvl="0"/>
            <a:r>
              <a:rPr lang="ru-RU" sz="2200" b="1" i="1" dirty="0"/>
              <a:t> Разовьется сфера чувств, эмоциональная отзывчивость к прослушиванию музыки, готовность к творчеству и импровизации на простейших музыкальных инструментах. </a:t>
            </a:r>
            <a:endParaRPr lang="ru-RU" sz="2200" b="1" dirty="0"/>
          </a:p>
          <a:p>
            <a:r>
              <a:rPr lang="ru-RU" sz="2200" b="1" i="1" dirty="0"/>
              <a:t> </a:t>
            </a:r>
            <a:endParaRPr lang="ru-RU" sz="2200" b="1" dirty="0"/>
          </a:p>
          <a:p>
            <a:pPr lvl="0"/>
            <a:r>
              <a:rPr lang="ru-RU" sz="2200" b="1" i="1" dirty="0"/>
              <a:t>Гармонизация детско-родительских отношений, реализуя принцип сотрудничества детей и взрослых, путём совместной проектной деятельности; в содействии развития у детей творческих способностей, инициативы, сообразительности и самостоятельности.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4007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8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4511" y="622145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Этапы проекта</a:t>
            </a:r>
          </a:p>
          <a:p>
            <a:endParaRPr lang="ru-RU" sz="2400" b="1" i="1" dirty="0" smtClean="0"/>
          </a:p>
          <a:p>
            <a:pPr algn="ctr"/>
            <a:r>
              <a:rPr lang="en-US" sz="2800" b="1" i="1" dirty="0" smtClean="0"/>
              <a:t>I. </a:t>
            </a:r>
            <a:r>
              <a:rPr lang="ru-RU" sz="2800" b="1" i="1" dirty="0" smtClean="0"/>
              <a:t>Подготовительный: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Информирование родителей по теме проекта: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Оформление наглядной информации в родительский                          </a:t>
            </a:r>
          </a:p>
          <a:p>
            <a:r>
              <a:rPr lang="ru-RU" sz="2400" b="1" i="1" dirty="0"/>
              <a:t> </a:t>
            </a:r>
            <a:r>
              <a:rPr lang="ru-RU" sz="2400" b="1" i="1" dirty="0" smtClean="0"/>
              <a:t>    уголок «Зачем нужны детские музыкальные    </a:t>
            </a:r>
          </a:p>
          <a:p>
            <a:r>
              <a:rPr lang="ru-RU" sz="2400" b="1" i="1" dirty="0" smtClean="0"/>
              <a:t>     инструменты дома»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Привлечение родителей к изготовлению шумовых инструментов</a:t>
            </a:r>
          </a:p>
          <a:p>
            <a:r>
              <a:rPr lang="ru-RU" sz="2400" b="1" i="1" dirty="0" smtClean="0"/>
              <a:t>2. Организационно-методическая деятельность: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Подбор методической литературы, изучение материалов </a:t>
            </a:r>
            <a:r>
              <a:rPr lang="ru-RU" sz="2400" b="1" i="1" dirty="0" err="1" smtClean="0"/>
              <a:t>интернет-ресурсов</a:t>
            </a:r>
            <a:r>
              <a:rPr lang="ru-RU" sz="2400" b="1" i="1" dirty="0" smtClean="0"/>
              <a:t> по теме проекта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/>
              <a:t>Консультация для педагогов данной группы «Организация </a:t>
            </a:r>
            <a:r>
              <a:rPr lang="ru-RU" sz="2400" b="1" i="1" dirty="0" err="1" smtClean="0"/>
              <a:t>музицирования</a:t>
            </a:r>
            <a:r>
              <a:rPr lang="ru-RU" sz="2400" b="1" i="1" dirty="0" smtClean="0"/>
              <a:t> на детских инструментах в группах младшего возраста» 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7503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для презентации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12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404661"/>
            <a:ext cx="799288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  II. </a:t>
            </a:r>
            <a:r>
              <a:rPr lang="ru-RU" sz="2800" b="1" i="1" dirty="0" smtClean="0"/>
              <a:t>Основной</a:t>
            </a:r>
          </a:p>
          <a:p>
            <a:pPr marL="457200" indent="-457200">
              <a:buAutoNum type="arabicPeriod"/>
            </a:pPr>
            <a:r>
              <a:rPr lang="ru-RU" sz="2000" b="1" i="1" dirty="0" smtClean="0"/>
              <a:t>Д</a:t>
            </a:r>
            <a:r>
              <a:rPr lang="en-US" sz="2000" b="1" i="1" dirty="0" smtClean="0"/>
              <a:t>/</a:t>
            </a:r>
            <a:r>
              <a:rPr lang="ru-RU" sz="2000" b="1" i="1" dirty="0" smtClean="0"/>
              <a:t>И «Веселые музыканты»</a:t>
            </a:r>
          </a:p>
          <a:p>
            <a:r>
              <a:rPr lang="ru-RU" sz="2000" b="1" i="1" dirty="0" smtClean="0"/>
              <a:t>2. Включение в непосредственную образовательную деятельность по образовательной области «Музыка»: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Слушание звучания простейших музыкальных инструментов (бубен, колокольчик, погремушка, ложки), самостоятельная игра на них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Музыкально-дидактическая игра «Бубен» Г. Фрида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Пляска «Погремушки» М. </a:t>
            </a:r>
            <a:r>
              <a:rPr lang="ru-RU" sz="2000" b="1" i="1" dirty="0" err="1" smtClean="0"/>
              <a:t>Раухвергера</a:t>
            </a:r>
            <a:endParaRPr lang="ru-RU" sz="2000" b="1" i="1" dirty="0" smtClean="0"/>
          </a:p>
          <a:p>
            <a:r>
              <a:rPr lang="ru-RU" sz="2000" b="1" i="1" dirty="0" smtClean="0"/>
              <a:t>3. Шумовое оформление </a:t>
            </a:r>
            <a:r>
              <a:rPr lang="ru-RU" sz="2000" b="1" i="1" dirty="0" err="1" smtClean="0"/>
              <a:t>потешек</a:t>
            </a:r>
            <a:r>
              <a:rPr lang="ru-RU" sz="2000" b="1" i="1" dirty="0" smtClean="0"/>
              <a:t> («Большие и маленькие ноги», «Мышка, мышка, как живешь?», «Идет коза рогатая») </a:t>
            </a:r>
            <a:r>
              <a:rPr lang="ru-RU" sz="2000" b="1" i="1" dirty="0" smtClean="0">
                <a:hlinkClick r:id="rId3" action="ppaction://hlinkfile"/>
              </a:rPr>
              <a:t>Приложение №1 (Сказки-</a:t>
            </a:r>
            <a:r>
              <a:rPr lang="ru-RU" sz="2000" b="1" i="1" dirty="0" err="1" smtClean="0">
                <a:hlinkClick r:id="rId3" action="ppaction://hlinkfile"/>
              </a:rPr>
              <a:t>шумелки</a:t>
            </a:r>
            <a:r>
              <a:rPr lang="ru-RU" sz="2000" b="1" i="1" dirty="0" smtClean="0">
                <a:hlinkClick r:id="rId3" action="ppaction://hlinkfile"/>
              </a:rPr>
              <a:t>).</a:t>
            </a:r>
            <a:r>
              <a:rPr lang="en-US" sz="2000" b="1" i="1" dirty="0" err="1" smtClean="0">
                <a:hlinkClick r:id="rId3" action="ppaction://hlinkfile"/>
              </a:rPr>
              <a:t>docx</a:t>
            </a:r>
            <a:endParaRPr lang="ru-RU" sz="2000" b="1" i="1" dirty="0" smtClean="0"/>
          </a:p>
          <a:p>
            <a:r>
              <a:rPr lang="ru-RU" sz="2000" b="1" i="1" dirty="0" smtClean="0"/>
              <a:t>4. Игры, развивающие внимание и слуховое восприятие </a:t>
            </a:r>
            <a:r>
              <a:rPr lang="ru-RU" sz="2000" b="1" i="1" dirty="0" smtClean="0">
                <a:hlinkClick r:id="rId4" action="ppaction://hlinkfile"/>
              </a:rPr>
              <a:t>Приложение №2 (Игры для проекта).docx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en-US" dirty="0" smtClean="0"/>
              <a:t>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9715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5. Двигательные образные импровизации под музыкальное сопровождение простейших музыкальных и шумовых инструментов.</a:t>
            </a:r>
          </a:p>
          <a:p>
            <a:r>
              <a:rPr lang="ru-RU" b="1" i="1" dirty="0"/>
              <a:t>6. Дидактические упражнения на развитие словаря</a:t>
            </a:r>
          </a:p>
          <a:p>
            <a:r>
              <a:rPr lang="ru-RU" b="1" i="1" dirty="0"/>
              <a:t>7. Настольные дидактические игры</a:t>
            </a:r>
          </a:p>
          <a:p>
            <a:r>
              <a:rPr lang="ru-RU" b="1" i="1" dirty="0"/>
              <a:t>(Продуктивная деятельность – рисование под музыкальное сопровождение простейших музыкальных инструментов.)</a:t>
            </a:r>
          </a:p>
        </p:txBody>
      </p:sp>
    </p:spTree>
    <p:extLst>
      <p:ext uri="{BB962C8B-B14F-4D97-AF65-F5344CB8AC3E}">
        <p14:creationId xmlns:p14="http://schemas.microsoft.com/office/powerpoint/2010/main" xmlns="" val="197111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650</Words>
  <Application>Microsoft Office PowerPoint</Application>
  <PresentationFormat>Экран (4:3)</PresentationFormat>
  <Paragraphs>135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2016-03-30T16:22:08Z</dcterms:created>
  <dcterms:modified xsi:type="dcterms:W3CDTF">2016-10-20T05:02:50Z</dcterms:modified>
</cp:coreProperties>
</file>